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handoutMasterIdLst>
    <p:handoutMasterId r:id="rId32"/>
  </p:handoutMasterIdLst>
  <p:sldIdLst>
    <p:sldId id="411" r:id="rId3"/>
    <p:sldId id="410" r:id="rId4"/>
    <p:sldId id="412" r:id="rId5"/>
    <p:sldId id="518" r:id="rId6"/>
    <p:sldId id="519" r:id="rId7"/>
    <p:sldId id="450" r:id="rId8"/>
    <p:sldId id="520" r:id="rId9"/>
    <p:sldId id="522" r:id="rId10"/>
    <p:sldId id="524" r:id="rId11"/>
    <p:sldId id="525" r:id="rId12"/>
    <p:sldId id="526" r:id="rId13"/>
    <p:sldId id="527" r:id="rId14"/>
    <p:sldId id="528" r:id="rId15"/>
    <p:sldId id="483" r:id="rId16"/>
    <p:sldId id="529" r:id="rId17"/>
    <p:sldId id="531" r:id="rId18"/>
    <p:sldId id="532" r:id="rId19"/>
    <p:sldId id="533" r:id="rId20"/>
    <p:sldId id="534" r:id="rId21"/>
    <p:sldId id="535" r:id="rId22"/>
    <p:sldId id="536" r:id="rId23"/>
    <p:sldId id="494" r:id="rId24"/>
    <p:sldId id="537" r:id="rId25"/>
    <p:sldId id="538" r:id="rId26"/>
    <p:sldId id="544" r:id="rId27"/>
    <p:sldId id="539" r:id="rId28"/>
    <p:sldId id="545" r:id="rId29"/>
    <p:sldId id="435" r:id="rId30"/>
  </p:sldIdLst>
  <p:sldSz cx="12192000" cy="6858000"/>
  <p:notesSz cx="6858000" cy="9144000"/>
  <p:embeddedFontLst>
    <p:embeddedFont>
      <p:font typeface="微软雅黑" panose="020B0503020204020204" pitchFamily="34" charset="-122"/>
      <p:regular r:id="rId37"/>
    </p:embeddedFont>
    <p:embeddedFont>
      <p:font typeface="汉仪雅酷黑-65J" panose="00020600040101010101" charset="-122"/>
      <p:regular r:id="rId38"/>
    </p:embeddedFont>
    <p:embeddedFont>
      <p:font typeface="汉仪雅酷黑 95W" panose="020B0A04020202020204" charset="-122"/>
      <p:bold r:id="rId39"/>
    </p:embeddedFont>
    <p:embeddedFont>
      <p:font typeface="Arial Black" panose="020B0A04020102020204" charset="0"/>
      <p:bold r:id="rId40"/>
    </p:embeddedFont>
    <p:embeddedFont>
      <p:font typeface="Calibri" panose="020F0502020204030204" charset="0"/>
      <p:regular r:id="rId41"/>
      <p:bold r:id="rId42"/>
      <p:italic r:id="rId43"/>
      <p:boldItalic r:id="rId44"/>
    </p:embeddedFont>
    <p:embeddedFont>
      <p:font typeface="汉仪雅酷黑-95J" panose="00020600040101010101" charset="-122"/>
      <p:bold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1" clrIdx="1"/>
  <p:cmAuthor id="1" name="admin"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p:present/>
    <p:sldAll/>
  </p:showPr>
  <p:clrMru>
    <a:srgbClr val="2C6089"/>
    <a:srgbClr val="005DAC"/>
    <a:srgbClr val="1EAFE0"/>
    <a:srgbClr val="B99A95"/>
    <a:srgbClr val="E6C0BC"/>
    <a:srgbClr val="FCE2CD"/>
    <a:srgbClr val="FBF3EA"/>
    <a:srgbClr val="F6E8DD"/>
    <a:srgbClr val="F2E9E5"/>
    <a:srgbClr val="D9E2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20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tags" Target="tags/tag94.xml"/><Relationship Id="rId45" Type="http://schemas.openxmlformats.org/officeDocument/2006/relationships/font" Target="fonts/font9.fntdata"/><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2.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notesMaster" Target="notesMasters/notesMaster1.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4.xml"/><Relationship Id="rId2" Type="http://schemas.openxmlformats.org/officeDocument/2006/relationships/image" Target="../media/image1.png"/><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5.xml"/><Relationship Id="rId2" Type="http://schemas.openxmlformats.org/officeDocument/2006/relationships/image" Target="../media/image9.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6.xml"/><Relationship Id="rId2" Type="http://schemas.openxmlformats.org/officeDocument/2006/relationships/image" Target="../media/image11.png"/><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7.xml"/><Relationship Id="rId2" Type="http://schemas.openxmlformats.org/officeDocument/2006/relationships/image" Target="../media/image13.pn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0.xml"/><Relationship Id="rId2" Type="http://schemas.openxmlformats.org/officeDocument/2006/relationships/image" Target="../media/image16.png"/><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1.xml"/><Relationship Id="rId2" Type="http://schemas.openxmlformats.org/officeDocument/2006/relationships/image" Target="../media/image18.png"/><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3.xml"/><Relationship Id="rId2" Type="http://schemas.openxmlformats.org/officeDocument/2006/relationships/image" Target="../media/image21.png"/><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4.xml"/><Relationship Id="rId2" Type="http://schemas.openxmlformats.org/officeDocument/2006/relationships/image" Target="../media/image23.png"/><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5.xml"/><Relationship Id="rId2" Type="http://schemas.openxmlformats.org/officeDocument/2006/relationships/image" Target="../media/image25.png"/><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9.xml"/><Relationship Id="rId2" Type="http://schemas.openxmlformats.org/officeDocument/2006/relationships/image" Target="../media/image29.png"/><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image" Target="../media/image31.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3.xml"/><Relationship Id="rId2" Type="http://schemas.openxmlformats.org/officeDocument/2006/relationships/image" Target="../media/image1.png"/><Relationship Id="rId1" Type="http://schemas.openxmlformats.org/officeDocument/2006/relationships/tags" Target="../tags/tag9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2.xml"/><Relationship Id="rId2" Type="http://schemas.openxmlformats.org/officeDocument/2006/relationships/image" Target="../media/image4.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3.xml"/><Relationship Id="rId2" Type="http://schemas.openxmlformats.org/officeDocument/2006/relationships/image" Target="../media/image6.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直角三角形 4"/>
          <p:cNvSpPr/>
          <p:nvPr/>
        </p:nvSpPr>
        <p:spPr>
          <a:xfrm flipH="1">
            <a:off x="3821430" y="1892935"/>
            <a:ext cx="8370570" cy="49650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等腰三角形 15"/>
          <p:cNvSpPr/>
          <p:nvPr/>
        </p:nvSpPr>
        <p:spPr>
          <a:xfrm rot="16200000">
            <a:off x="454025" y="3121025"/>
            <a:ext cx="13192125" cy="1028446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等腰三角形 6"/>
          <p:cNvSpPr/>
          <p:nvPr/>
        </p:nvSpPr>
        <p:spPr>
          <a:xfrm rot="16200000">
            <a:off x="8671560" y="1418590"/>
            <a:ext cx="2270125" cy="1769745"/>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等腰三角形 8"/>
          <p:cNvSpPr/>
          <p:nvPr/>
        </p:nvSpPr>
        <p:spPr>
          <a:xfrm rot="16200000">
            <a:off x="7833995" y="2597150"/>
            <a:ext cx="1154430" cy="900430"/>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等腰三角形 9"/>
          <p:cNvSpPr/>
          <p:nvPr/>
        </p:nvSpPr>
        <p:spPr>
          <a:xfrm rot="16200000">
            <a:off x="10619105" y="442595"/>
            <a:ext cx="879475" cy="686435"/>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等腰三角形 10"/>
          <p:cNvSpPr/>
          <p:nvPr/>
        </p:nvSpPr>
        <p:spPr>
          <a:xfrm rot="16200000">
            <a:off x="8021955" y="417195"/>
            <a:ext cx="648970" cy="506730"/>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等腰三角形 11"/>
          <p:cNvSpPr/>
          <p:nvPr/>
        </p:nvSpPr>
        <p:spPr>
          <a:xfrm rot="16200000">
            <a:off x="9391015" y="1010285"/>
            <a:ext cx="389890" cy="304165"/>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副标题 91"/>
          <p:cNvSpPr>
            <a:spLocks noGrp="1"/>
          </p:cNvSpPr>
          <p:nvPr>
            <p:ph type="subTitle" idx="1"/>
            <p:custDataLst>
              <p:tags r:id="rId1"/>
            </p:custDataLst>
          </p:nvPr>
        </p:nvSpPr>
        <p:spPr>
          <a:xfrm>
            <a:off x="941070" y="1807845"/>
            <a:ext cx="6390005" cy="998855"/>
          </a:xfrm>
        </p:spPr>
        <p:txBody>
          <a:bodyPr>
            <a:noAutofit/>
          </a:bodyPr>
          <a:p>
            <a:pPr marL="0" indent="0" algn="l">
              <a:lnSpc>
                <a:spcPct val="100000"/>
              </a:lnSpc>
              <a:buNone/>
            </a:pPr>
            <a:r>
              <a:rPr lang="zh-CN" altLang="en-US" sz="4000" b="1">
                <a:solidFill>
                  <a:srgbClr val="2C6089"/>
                </a:solidFill>
                <a:latin typeface="汉仪雅酷黑-65J" panose="00020600040101010101" charset="-122"/>
                <a:ea typeface="汉仪雅酷黑-65J" panose="00020600040101010101" charset="-122"/>
                <a:cs typeface="汉仪雅酷黑 95W" panose="020B0A04020202020204" charset="-122"/>
              </a:rPr>
              <a:t>残疾人两项补贴全程网办</a:t>
            </a:r>
            <a:endParaRPr lang="zh-CN" altLang="en-US" sz="4000" b="1">
              <a:solidFill>
                <a:srgbClr val="2C6089"/>
              </a:solidFill>
              <a:latin typeface="汉仪雅酷黑-65J" panose="00020600040101010101" charset="-122"/>
              <a:ea typeface="汉仪雅酷黑-65J" panose="00020600040101010101" charset="-122"/>
              <a:cs typeface="汉仪雅酷黑 95W" panose="020B0A04020202020204" charset="-122"/>
            </a:endParaRPr>
          </a:p>
          <a:p>
            <a:pPr marL="0" indent="0" algn="l">
              <a:lnSpc>
                <a:spcPct val="100000"/>
              </a:lnSpc>
              <a:buNone/>
            </a:pPr>
            <a:r>
              <a:rPr lang="zh-CN" altLang="en-US" sz="4000" b="1">
                <a:solidFill>
                  <a:srgbClr val="2C6089"/>
                </a:solidFill>
                <a:latin typeface="汉仪雅酷黑-65J" panose="00020600040101010101" charset="-122"/>
                <a:ea typeface="汉仪雅酷黑-65J" panose="00020600040101010101" charset="-122"/>
                <a:cs typeface="汉仪雅酷黑 95W" panose="020B0A04020202020204" charset="-122"/>
              </a:rPr>
              <a:t>操作指南</a:t>
            </a:r>
            <a:endParaRPr lang="zh-CN" altLang="en-US" sz="4000" b="1">
              <a:solidFill>
                <a:srgbClr val="2C6089"/>
              </a:solidFill>
              <a:latin typeface="汉仪雅酷黑-65J" panose="00020600040101010101" charset="-122"/>
              <a:ea typeface="汉仪雅酷黑-65J" panose="00020600040101010101" charset="-122"/>
              <a:cs typeface="汉仪雅酷黑 95W" panose="020B0A04020202020204" charset="-122"/>
            </a:endParaRPr>
          </a:p>
        </p:txBody>
      </p:sp>
      <p:grpSp>
        <p:nvGrpSpPr>
          <p:cNvPr id="13" name="组合 12"/>
          <p:cNvGrpSpPr/>
          <p:nvPr/>
        </p:nvGrpSpPr>
        <p:grpSpPr>
          <a:xfrm>
            <a:off x="906780" y="5147310"/>
            <a:ext cx="2750663" cy="347345"/>
            <a:chOff x="3187" y="7634"/>
            <a:chExt cx="3616" cy="547"/>
          </a:xfrm>
        </p:grpSpPr>
        <p:sp>
          <p:nvSpPr>
            <p:cNvPr id="189" name="启智设计原创"/>
            <p:cNvSpPr/>
            <p:nvPr/>
          </p:nvSpPr>
          <p:spPr>
            <a:xfrm>
              <a:off x="3295" y="7685"/>
              <a:ext cx="3051" cy="470"/>
            </a:xfrm>
            <a:prstGeom prst="roundRect">
              <a:avLst>
                <a:gd name="adj" fmla="val 7872"/>
              </a:avLst>
            </a:prstGeom>
            <a:solidFill>
              <a:srgbClr val="2C6089"/>
            </a:solidFill>
            <a:ln>
              <a:solidFill>
                <a:srgbClr val="2C6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9" name="启智设计原创"/>
            <p:cNvSpPr/>
            <p:nvPr/>
          </p:nvSpPr>
          <p:spPr>
            <a:xfrm>
              <a:off x="4656" y="7685"/>
              <a:ext cx="1690" cy="470"/>
            </a:xfrm>
            <a:prstGeom prst="roundRect">
              <a:avLst>
                <a:gd name="adj" fmla="val 85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6" name="启智设计原创"/>
            <p:cNvSpPr txBox="1"/>
            <p:nvPr/>
          </p:nvSpPr>
          <p:spPr>
            <a:xfrm>
              <a:off x="3187" y="7650"/>
              <a:ext cx="1568" cy="531"/>
            </a:xfrm>
            <a:prstGeom prst="rect">
              <a:avLst/>
            </a:prstGeom>
            <a:noFill/>
          </p:spPr>
          <p:txBody>
            <a:bodyPr wrap="square" rtlCol="0">
              <a:spAutoFit/>
            </a:bodyPr>
            <a:p>
              <a:pPr algn="ctr"/>
              <a:r>
                <a:rPr lang="zh-CN" altLang="en-US" sz="1600">
                  <a:solidFill>
                    <a:schemeClr val="bg1"/>
                  </a:solidFill>
                  <a:latin typeface="+mj-ea"/>
                  <a:ea typeface="+mj-ea"/>
                </a:rPr>
                <a:t>编写日期</a:t>
              </a:r>
              <a:endParaRPr lang="en-US" altLang="zh-CN" sz="1600">
                <a:solidFill>
                  <a:schemeClr val="bg1"/>
                </a:solidFill>
                <a:latin typeface="+mj-ea"/>
                <a:ea typeface="+mj-ea"/>
              </a:endParaRPr>
            </a:p>
          </p:txBody>
        </p:sp>
        <p:sp>
          <p:nvSpPr>
            <p:cNvPr id="260" name="启智设计原创"/>
            <p:cNvSpPr txBox="1"/>
            <p:nvPr/>
          </p:nvSpPr>
          <p:spPr>
            <a:xfrm>
              <a:off x="4214" y="7634"/>
              <a:ext cx="2589" cy="531"/>
            </a:xfrm>
            <a:prstGeom prst="rect">
              <a:avLst/>
            </a:prstGeom>
            <a:noFill/>
          </p:spPr>
          <p:txBody>
            <a:bodyPr wrap="square" rtlCol="0">
              <a:spAutoFit/>
            </a:bodyPr>
            <a:p>
              <a:pPr algn="ctr"/>
              <a:r>
                <a:rPr lang="en-US" altLang="zh-CN" sz="1600">
                  <a:solidFill>
                    <a:srgbClr val="2C6089"/>
                  </a:solidFill>
                  <a:latin typeface="+mj-ea"/>
                  <a:ea typeface="+mj-ea"/>
                </a:rPr>
                <a:t>2022</a:t>
              </a:r>
              <a:r>
                <a:rPr lang="zh-CN" altLang="en-US" sz="1600">
                  <a:solidFill>
                    <a:srgbClr val="2C6089"/>
                  </a:solidFill>
                  <a:latin typeface="+mj-ea"/>
                  <a:ea typeface="+mj-ea"/>
                </a:rPr>
                <a:t>年</a:t>
              </a:r>
              <a:r>
                <a:rPr lang="en-US" altLang="zh-CN" sz="1600">
                  <a:solidFill>
                    <a:srgbClr val="2C6089"/>
                  </a:solidFill>
                  <a:latin typeface="+mj-ea"/>
                  <a:ea typeface="+mj-ea"/>
                </a:rPr>
                <a:t>5</a:t>
              </a:r>
              <a:r>
                <a:rPr lang="zh-CN" altLang="en-US" sz="1600">
                  <a:solidFill>
                    <a:srgbClr val="2C6089"/>
                  </a:solidFill>
                  <a:latin typeface="+mj-ea"/>
                  <a:ea typeface="+mj-ea"/>
                </a:rPr>
                <a:t>月</a:t>
              </a:r>
              <a:endParaRPr lang="zh-CN" altLang="en-US" sz="1600">
                <a:solidFill>
                  <a:srgbClr val="2C6089"/>
                </a:solidFill>
                <a:latin typeface="+mj-ea"/>
                <a:ea typeface="+mj-ea"/>
              </a:endParaRPr>
            </a:p>
          </p:txBody>
        </p:sp>
      </p:grpSp>
      <p:sp>
        <p:nvSpPr>
          <p:cNvPr id="35" name="文本框 34"/>
          <p:cNvSpPr txBox="1"/>
          <p:nvPr/>
        </p:nvSpPr>
        <p:spPr>
          <a:xfrm>
            <a:off x="941070" y="4658360"/>
            <a:ext cx="2468880" cy="368300"/>
          </a:xfrm>
          <a:prstGeom prst="rect">
            <a:avLst/>
          </a:prstGeom>
          <a:noFill/>
        </p:spPr>
        <p:txBody>
          <a:bodyPr wrap="none" rtlCol="0">
            <a:spAutoFit/>
          </a:bodyPr>
          <a:p>
            <a:pPr algn="l">
              <a:buClrTx/>
              <a:buSzTx/>
              <a:buFontTx/>
            </a:pPr>
            <a:r>
              <a:rPr lang="en-US" altLang="zh-CN" b="1">
                <a:solidFill>
                  <a:srgbClr val="2C6089"/>
                </a:solidFill>
              </a:rPr>
              <a:t>北京典图软件有限公司</a:t>
            </a:r>
            <a:endParaRPr lang="en-US" altLang="zh-CN" b="1">
              <a:solidFill>
                <a:srgbClr val="2C6089"/>
              </a:solidFill>
            </a:endParaRPr>
          </a:p>
        </p:txBody>
      </p:sp>
      <p:sp>
        <p:nvSpPr>
          <p:cNvPr id="15" name="直角三角形 14"/>
          <p:cNvSpPr/>
          <p:nvPr/>
        </p:nvSpPr>
        <p:spPr>
          <a:xfrm flipH="1">
            <a:off x="6577330" y="-7288530"/>
            <a:ext cx="8370570" cy="4965065"/>
          </a:xfrm>
          <a:prstGeom prst="rtTriangle">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等腰三角形 16"/>
          <p:cNvSpPr/>
          <p:nvPr/>
        </p:nvSpPr>
        <p:spPr>
          <a:xfrm rot="5400000" flipH="1">
            <a:off x="-968375" y="6449695"/>
            <a:ext cx="8687435" cy="6776720"/>
          </a:xfrm>
          <a:prstGeom prst="triangle">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等腰三角形 17"/>
          <p:cNvSpPr/>
          <p:nvPr/>
        </p:nvSpPr>
        <p:spPr>
          <a:xfrm rot="16200000">
            <a:off x="5520690" y="5523230"/>
            <a:ext cx="263525" cy="205740"/>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9" name="组合 18"/>
          <p:cNvGrpSpPr/>
          <p:nvPr/>
        </p:nvGrpSpPr>
        <p:grpSpPr>
          <a:xfrm>
            <a:off x="3994785" y="-15045690"/>
            <a:ext cx="12205335" cy="14512925"/>
            <a:chOff x="-21" y="545"/>
            <a:chExt cx="19221" cy="22855"/>
          </a:xfrm>
        </p:grpSpPr>
        <p:sp>
          <p:nvSpPr>
            <p:cNvPr id="20" name="等腰三角形 19"/>
            <p:cNvSpPr/>
            <p:nvPr/>
          </p:nvSpPr>
          <p:spPr>
            <a:xfrm rot="16200000">
              <a:off x="715" y="4915"/>
              <a:ext cx="20775" cy="16196"/>
            </a:xfrm>
            <a:prstGeom prst="triangle">
              <a:avLst/>
            </a:prstGeom>
            <a:solidFill>
              <a:srgbClr val="B99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1" name="组合 20"/>
            <p:cNvGrpSpPr/>
            <p:nvPr/>
          </p:nvGrpSpPr>
          <p:grpSpPr>
            <a:xfrm>
              <a:off x="11692" y="545"/>
              <a:ext cx="6263" cy="5519"/>
              <a:chOff x="11692" y="545"/>
              <a:chExt cx="6263" cy="5519"/>
            </a:xfrm>
          </p:grpSpPr>
          <p:sp>
            <p:nvSpPr>
              <p:cNvPr id="22" name="等腰三角形 21"/>
              <p:cNvSpPr/>
              <p:nvPr/>
            </p:nvSpPr>
            <p:spPr>
              <a:xfrm rot="16200000">
                <a:off x="13149" y="2884"/>
                <a:ext cx="3575" cy="2787"/>
              </a:xfrm>
              <a:prstGeom prst="triangle">
                <a:avLst/>
              </a:prstGeom>
              <a:solidFill>
                <a:srgbClr val="E6C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等腰三角形 22"/>
              <p:cNvSpPr/>
              <p:nvPr/>
            </p:nvSpPr>
            <p:spPr>
              <a:xfrm rot="16200000">
                <a:off x="11492" y="4090"/>
                <a:ext cx="1818" cy="1418"/>
              </a:xfrm>
              <a:prstGeom prst="triangle">
                <a:avLst/>
              </a:prstGeom>
              <a:solidFill>
                <a:srgbClr val="FC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等腰三角形 23"/>
              <p:cNvSpPr/>
              <p:nvPr/>
            </p:nvSpPr>
            <p:spPr>
              <a:xfrm rot="16200000">
                <a:off x="16723" y="697"/>
                <a:ext cx="1385" cy="1081"/>
              </a:xfrm>
              <a:prstGeom prst="triangle">
                <a:avLst/>
              </a:prstGeom>
              <a:solidFill>
                <a:srgbClr val="E6C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等腰三角形 24"/>
              <p:cNvSpPr/>
              <p:nvPr/>
            </p:nvSpPr>
            <p:spPr>
              <a:xfrm rot="16200000">
                <a:off x="12633" y="657"/>
                <a:ext cx="1022" cy="798"/>
              </a:xfrm>
              <a:prstGeom prst="triangle">
                <a:avLst/>
              </a:prstGeom>
              <a:solidFill>
                <a:srgbClr val="FC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p:cNvSpPr/>
              <p:nvPr/>
            </p:nvSpPr>
            <p:spPr>
              <a:xfrm rot="16200000">
                <a:off x="14789" y="1591"/>
                <a:ext cx="614" cy="479"/>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7" name="等腰三角形 26"/>
            <p:cNvSpPr/>
            <p:nvPr/>
          </p:nvSpPr>
          <p:spPr>
            <a:xfrm rot="5400000" flipH="1">
              <a:off x="-1525" y="10157"/>
              <a:ext cx="13681" cy="10672"/>
            </a:xfrm>
            <a:prstGeom prst="triangle">
              <a:avLst/>
            </a:prstGeom>
            <a:solidFill>
              <a:srgbClr val="FC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63490" name="Picture 2" descr="典图软件"/>
          <p:cNvPicPr>
            <a:picLocks noChangeAspect="1" noChangeArrowheads="1"/>
          </p:cNvPicPr>
          <p:nvPr/>
        </p:nvPicPr>
        <p:blipFill>
          <a:blip r:embed="rId2" cstate="print"/>
          <a:srcRect/>
          <a:stretch>
            <a:fillRect/>
          </a:stretch>
        </p:blipFill>
        <p:spPr bwMode="auto">
          <a:xfrm>
            <a:off x="245745" y="207645"/>
            <a:ext cx="1363980" cy="501650"/>
          </a:xfrm>
          <a:prstGeom prst="rect">
            <a:avLst/>
          </a:prstGeom>
          <a:noFill/>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8842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063765"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0" y="185420"/>
            <a:ext cx="1219200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5077460"/>
          </a:xfrm>
          <a:prstGeom prst="rect">
            <a:avLst/>
          </a:prstGeom>
          <a:noFill/>
        </p:spPr>
        <p:txBody>
          <a:bodyPr wrap="square" rtlCol="0" anchor="t">
            <a:spAutoFit/>
          </a:bodyPr>
          <a:p>
            <a:pPr>
              <a:lnSpc>
                <a:spcPct val="150000"/>
              </a:lnSpc>
            </a:pPr>
            <a:r>
              <a:rPr lang="zh-CN" altLang="en-US" b="1"/>
              <a:t>申请两项补贴</a:t>
            </a:r>
            <a:r>
              <a:rPr lang="en-US" altLang="zh-CN" b="1"/>
              <a:t>-2</a:t>
            </a:r>
            <a:r>
              <a:rPr lang="zh-CN" altLang="en-US" b="1"/>
              <a:t>：</a:t>
            </a:r>
            <a:endParaRPr lang="zh-CN" altLang="en-US" b="1"/>
          </a:p>
          <a:p>
            <a:pPr>
              <a:lnSpc>
                <a:spcPct val="150000"/>
              </a:lnSpc>
            </a:pPr>
            <a:r>
              <a:rPr lang="zh-CN" altLang="en-US"/>
              <a:t>进入申请材料提交页面后系统根据用户所选择的户籍地自动获取当地在线申请两项补贴需要提供的材料信息，并弹出提示窗口，用户阅读提示信息后根据户籍地要求上传所需要提供的材料，材料上传完毕后点击提交申请完成残疾人两项补贴在线申请。</a:t>
            </a:r>
            <a:endParaRPr lang="zh-CN" altLang="en-US"/>
          </a:p>
          <a:p>
            <a:pPr>
              <a:lnSpc>
                <a:spcPct val="150000"/>
              </a:lnSpc>
            </a:pPr>
            <a:r>
              <a:rPr lang="zh-CN" altLang="en-US"/>
              <a:t>（注：如户籍地所需要的提供的材料在材料上传界面项目中未找到，可上传至补充材料中。）</a:t>
            </a:r>
            <a:endParaRPr lang="zh-CN" altLang="en-US"/>
          </a:p>
        </p:txBody>
      </p:sp>
      <p:pic>
        <p:nvPicPr>
          <p:cNvPr id="3" name="图片 2"/>
          <p:cNvPicPr>
            <a:picLocks noChangeAspect="1"/>
          </p:cNvPicPr>
          <p:nvPr/>
        </p:nvPicPr>
        <p:blipFill>
          <a:blip r:embed="rId1"/>
          <a:stretch>
            <a:fillRect/>
          </a:stretch>
        </p:blipFill>
        <p:spPr>
          <a:xfrm>
            <a:off x="3910965" y="909320"/>
            <a:ext cx="5315585" cy="580707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8842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063765"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0" y="185420"/>
            <a:ext cx="1219200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2168525"/>
          </a:xfrm>
          <a:prstGeom prst="rect">
            <a:avLst/>
          </a:prstGeom>
          <a:noFill/>
        </p:spPr>
        <p:txBody>
          <a:bodyPr wrap="square" rtlCol="0" anchor="t">
            <a:spAutoFit/>
          </a:bodyPr>
          <a:p>
            <a:pPr>
              <a:lnSpc>
                <a:spcPct val="150000"/>
              </a:lnSpc>
            </a:pPr>
            <a:r>
              <a:rPr lang="zh-CN" altLang="en-US" b="1"/>
              <a:t>申请进度查询：</a:t>
            </a:r>
            <a:endParaRPr lang="zh-CN" altLang="en-US" b="1"/>
          </a:p>
          <a:p>
            <a:pPr>
              <a:lnSpc>
                <a:spcPct val="150000"/>
              </a:lnSpc>
            </a:pPr>
            <a:r>
              <a:rPr lang="zh-CN" altLang="en-US"/>
              <a:t>完成残疾人两项补贴申请后，残疾人用户可以在</a:t>
            </a:r>
            <a:r>
              <a:rPr lang="en-US" altLang="zh-CN"/>
              <a:t>“</a:t>
            </a:r>
            <a:r>
              <a:rPr lang="zh-CN" altLang="en-US"/>
              <a:t>残疾人两项补贴申请全程网办</a:t>
            </a:r>
            <a:r>
              <a:rPr lang="en-US" altLang="zh-CN"/>
              <a:t>”</a:t>
            </a:r>
            <a:r>
              <a:rPr lang="zh-CN" altLang="en-US"/>
              <a:t>中查询申请进度。</a:t>
            </a:r>
            <a:endParaRPr lang="zh-CN" altLang="en-US"/>
          </a:p>
        </p:txBody>
      </p:sp>
      <p:pic>
        <p:nvPicPr>
          <p:cNvPr id="2" name="图片 1"/>
          <p:cNvPicPr>
            <a:picLocks noChangeAspect="1"/>
          </p:cNvPicPr>
          <p:nvPr/>
        </p:nvPicPr>
        <p:blipFill>
          <a:blip r:embed="rId1"/>
          <a:stretch>
            <a:fillRect/>
          </a:stretch>
        </p:blipFill>
        <p:spPr>
          <a:xfrm>
            <a:off x="3766185" y="1033780"/>
            <a:ext cx="5553075" cy="4253230"/>
          </a:xfrm>
          <a:prstGeom prst="rect">
            <a:avLst/>
          </a:prstGeom>
        </p:spPr>
      </p:pic>
      <p:pic>
        <p:nvPicPr>
          <p:cNvPr id="4" name="图片 3"/>
          <p:cNvPicPr>
            <a:picLocks noChangeAspect="1"/>
          </p:cNvPicPr>
          <p:nvPr/>
        </p:nvPicPr>
        <p:blipFill>
          <a:blip r:embed="rId2"/>
          <a:stretch>
            <a:fillRect/>
          </a:stretch>
        </p:blipFill>
        <p:spPr>
          <a:xfrm>
            <a:off x="6958965" y="3932555"/>
            <a:ext cx="5127625" cy="283908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8842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063765"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0" y="185420"/>
            <a:ext cx="1219200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3415030"/>
          </a:xfrm>
          <a:prstGeom prst="rect">
            <a:avLst/>
          </a:prstGeom>
          <a:noFill/>
        </p:spPr>
        <p:txBody>
          <a:bodyPr wrap="square" rtlCol="0" anchor="t">
            <a:spAutoFit/>
          </a:bodyPr>
          <a:p>
            <a:pPr>
              <a:lnSpc>
                <a:spcPct val="150000"/>
              </a:lnSpc>
            </a:pPr>
            <a:r>
              <a:rPr lang="zh-CN" altLang="en-US" b="1"/>
              <a:t>申请记录查询：</a:t>
            </a:r>
            <a:endParaRPr lang="zh-CN" altLang="en-US" b="1"/>
          </a:p>
          <a:p>
            <a:pPr>
              <a:lnSpc>
                <a:spcPct val="150000"/>
              </a:lnSpc>
            </a:pPr>
            <a:r>
              <a:rPr lang="zh-CN" altLang="en-US"/>
              <a:t>残疾人用户可以在</a:t>
            </a:r>
            <a:r>
              <a:rPr lang="en-US" altLang="zh-CN"/>
              <a:t>“</a:t>
            </a:r>
            <a:r>
              <a:rPr lang="zh-CN" altLang="en-US"/>
              <a:t>残疾人两项补贴申请全程网办</a:t>
            </a:r>
            <a:r>
              <a:rPr lang="en-US" altLang="zh-CN"/>
              <a:t>”</a:t>
            </a:r>
            <a:r>
              <a:rPr lang="zh-CN" altLang="en-US"/>
              <a:t>中查询所有申请记录的受理结果。</a:t>
            </a:r>
            <a:endParaRPr lang="zh-CN" altLang="en-US"/>
          </a:p>
          <a:p>
            <a:pPr>
              <a:lnSpc>
                <a:spcPct val="150000"/>
              </a:lnSpc>
            </a:pPr>
            <a:r>
              <a:rPr lang="zh-CN" altLang="en-US">
                <a:sym typeface="+mn-ea"/>
              </a:rPr>
              <a:t>在进行在线申请后如果申请还未被受理完成或者已经被驳回，残疾人用户可以在查询结果处撤销申请。</a:t>
            </a:r>
            <a:endParaRPr lang="zh-CN" altLang="en-US"/>
          </a:p>
        </p:txBody>
      </p:sp>
      <p:pic>
        <p:nvPicPr>
          <p:cNvPr id="8" name="图片 7"/>
          <p:cNvPicPr>
            <a:picLocks noChangeAspect="1"/>
          </p:cNvPicPr>
          <p:nvPr/>
        </p:nvPicPr>
        <p:blipFill>
          <a:blip r:embed="rId1"/>
          <a:stretch>
            <a:fillRect/>
          </a:stretch>
        </p:blipFill>
        <p:spPr>
          <a:xfrm>
            <a:off x="3589020" y="909320"/>
            <a:ext cx="5648960" cy="4545330"/>
          </a:xfrm>
          <a:prstGeom prst="rect">
            <a:avLst/>
          </a:prstGeom>
        </p:spPr>
      </p:pic>
      <p:pic>
        <p:nvPicPr>
          <p:cNvPr id="9" name="图片 8"/>
          <p:cNvPicPr>
            <a:picLocks noChangeAspect="1"/>
          </p:cNvPicPr>
          <p:nvPr/>
        </p:nvPicPr>
        <p:blipFill>
          <a:blip r:embed="rId2"/>
          <a:stretch>
            <a:fillRect/>
          </a:stretch>
        </p:blipFill>
        <p:spPr>
          <a:xfrm>
            <a:off x="7115175" y="3650615"/>
            <a:ext cx="4976495" cy="313944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8842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063765"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0" y="185420"/>
            <a:ext cx="1219200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2168525"/>
          </a:xfrm>
          <a:prstGeom prst="rect">
            <a:avLst/>
          </a:prstGeom>
          <a:noFill/>
        </p:spPr>
        <p:txBody>
          <a:bodyPr wrap="square" rtlCol="0" anchor="t">
            <a:spAutoFit/>
          </a:bodyPr>
          <a:p>
            <a:pPr>
              <a:lnSpc>
                <a:spcPct val="150000"/>
              </a:lnSpc>
            </a:pPr>
            <a:r>
              <a:rPr lang="zh-CN" altLang="en-US" b="1"/>
              <a:t>残疾人两项补贴查询：</a:t>
            </a:r>
            <a:endParaRPr lang="zh-CN" altLang="en-US" b="1"/>
          </a:p>
          <a:p>
            <a:pPr>
              <a:lnSpc>
                <a:spcPct val="150000"/>
              </a:lnSpc>
            </a:pPr>
            <a:r>
              <a:rPr lang="zh-CN" altLang="en-US"/>
              <a:t>残疾人用户可以在</a:t>
            </a:r>
            <a:r>
              <a:rPr lang="en-US" altLang="zh-CN"/>
              <a:t>“</a:t>
            </a:r>
            <a:r>
              <a:rPr lang="zh-CN" altLang="en-US"/>
              <a:t>残疾人两项补贴申请全程网办</a:t>
            </a:r>
            <a:r>
              <a:rPr lang="en-US" altLang="zh-CN"/>
              <a:t>”</a:t>
            </a:r>
            <a:r>
              <a:rPr lang="zh-CN" altLang="en-US"/>
              <a:t>中的</a:t>
            </a:r>
            <a:r>
              <a:rPr lang="en-US" altLang="zh-CN"/>
              <a:t>“</a:t>
            </a:r>
            <a:r>
              <a:rPr lang="zh-CN" altLang="en-US"/>
              <a:t>残疾人两项补贴查询</a:t>
            </a:r>
            <a:r>
              <a:rPr lang="en-US" altLang="zh-CN"/>
              <a:t>”</a:t>
            </a:r>
            <a:r>
              <a:rPr lang="zh-CN" altLang="en-US"/>
              <a:t>模块中查询本人所享受的两项补贴情况。</a:t>
            </a:r>
            <a:endParaRPr lang="zh-CN" altLang="en-US"/>
          </a:p>
        </p:txBody>
      </p:sp>
      <p:pic>
        <p:nvPicPr>
          <p:cNvPr id="2" name="图片 1"/>
          <p:cNvPicPr>
            <a:picLocks noChangeAspect="1"/>
          </p:cNvPicPr>
          <p:nvPr/>
        </p:nvPicPr>
        <p:blipFill>
          <a:blip r:embed="rId1"/>
          <a:stretch>
            <a:fillRect/>
          </a:stretch>
        </p:blipFill>
        <p:spPr>
          <a:xfrm>
            <a:off x="5802630" y="650240"/>
            <a:ext cx="6306185" cy="5178425"/>
          </a:xfrm>
          <a:prstGeom prst="rect">
            <a:avLst/>
          </a:prstGeom>
        </p:spPr>
      </p:pic>
      <p:pic>
        <p:nvPicPr>
          <p:cNvPr id="3" name="图片 2"/>
          <p:cNvPicPr>
            <a:picLocks noChangeAspect="1"/>
          </p:cNvPicPr>
          <p:nvPr/>
        </p:nvPicPr>
        <p:blipFill>
          <a:blip r:embed="rId2"/>
          <a:stretch>
            <a:fillRect/>
          </a:stretch>
        </p:blipFill>
        <p:spPr>
          <a:xfrm>
            <a:off x="3289935" y="3696970"/>
            <a:ext cx="4577080" cy="305562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等腰三角形 15"/>
          <p:cNvSpPr/>
          <p:nvPr/>
        </p:nvSpPr>
        <p:spPr>
          <a:xfrm rot="-16200000" flipH="1">
            <a:off x="-1137914" y="4105474"/>
            <a:ext cx="10321085" cy="8045753"/>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等腰三角形 16"/>
          <p:cNvSpPr/>
          <p:nvPr/>
        </p:nvSpPr>
        <p:spPr>
          <a:xfrm rot="-5400000">
            <a:off x="3464560" y="4046220"/>
            <a:ext cx="9806305" cy="7649210"/>
          </a:xfrm>
          <a:prstGeom prst="triangle">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圆角矩形 55"/>
          <p:cNvSpPr/>
          <p:nvPr/>
        </p:nvSpPr>
        <p:spPr>
          <a:xfrm flipH="1">
            <a:off x="5507355" y="1646555"/>
            <a:ext cx="1177925" cy="1177925"/>
          </a:xfrm>
          <a:prstGeom prst="roundRect">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635" y="2955290"/>
            <a:ext cx="12191365" cy="922020"/>
          </a:xfrm>
          <a:prstGeom prst="rect">
            <a:avLst/>
          </a:prstGeom>
          <a:noFill/>
        </p:spPr>
        <p:txBody>
          <a:bodyPr wrap="square" rtlCol="0">
            <a:spAutoFit/>
          </a:bodyPr>
          <a:p>
            <a:pPr algn="ctr"/>
            <a:r>
              <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移动端操作介绍</a:t>
            </a:r>
            <a:endPar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5501958" y="1714818"/>
            <a:ext cx="1188720" cy="1014730"/>
          </a:xfrm>
          <a:prstGeom prst="rect">
            <a:avLst/>
          </a:prstGeom>
          <a:noFill/>
        </p:spPr>
        <p:txBody>
          <a:bodyPr wrap="square" rtlCol="0">
            <a:spAutoFit/>
          </a:bodyPr>
          <a:p>
            <a:pPr algn="ctr"/>
            <a:r>
              <a:rPr lang="en-US" altLang="zh-CN" sz="6000">
                <a:solidFill>
                  <a:schemeClr val="bg1"/>
                </a:solidFill>
                <a:latin typeface="Arial Black" panose="020B0A04020102020204" charset="0"/>
                <a:ea typeface="+mj-ea"/>
                <a:cs typeface="Arial Black" panose="020B0A04020102020204" charset="0"/>
              </a:rPr>
              <a:t>3</a:t>
            </a:r>
            <a:endParaRPr lang="en-US" altLang="zh-CN" sz="6000">
              <a:solidFill>
                <a:schemeClr val="bg1"/>
              </a:solidFill>
              <a:latin typeface="Arial Black" panose="020B0A04020102020204" charset="0"/>
              <a:ea typeface="+mj-ea"/>
              <a:cs typeface="Arial Black" panose="020B0A04020102020204" charset="0"/>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微信小程序申请两项补贴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2168525"/>
          </a:xfrm>
          <a:prstGeom prst="rect">
            <a:avLst/>
          </a:prstGeom>
          <a:noFill/>
        </p:spPr>
        <p:txBody>
          <a:bodyPr wrap="square" rtlCol="0" anchor="t">
            <a:spAutoFit/>
          </a:bodyPr>
          <a:p>
            <a:pPr>
              <a:lnSpc>
                <a:spcPct val="150000"/>
              </a:lnSpc>
            </a:pPr>
            <a:r>
              <a:rPr lang="en-US" altLang="zh-CN" b="1"/>
              <a:t>“</a:t>
            </a:r>
            <a:r>
              <a:rPr lang="zh-CN" altLang="en-US" b="1"/>
              <a:t>民政通</a:t>
            </a:r>
            <a:r>
              <a:rPr lang="en-US" altLang="zh-CN" b="1"/>
              <a:t>”</a:t>
            </a:r>
            <a:r>
              <a:rPr lang="zh-CN" altLang="en-US" b="1"/>
              <a:t>微信小程序：</a:t>
            </a:r>
            <a:endParaRPr lang="zh-CN" altLang="en-US" b="1"/>
          </a:p>
          <a:p>
            <a:pPr>
              <a:lnSpc>
                <a:spcPct val="150000"/>
              </a:lnSpc>
            </a:pPr>
            <a:r>
              <a:rPr lang="zh-CN" altLang="en-US"/>
              <a:t>残疾人</a:t>
            </a:r>
            <a:r>
              <a:rPr lang="en-US" altLang="zh-CN"/>
              <a:t>/</a:t>
            </a:r>
            <a:r>
              <a:rPr lang="zh-CN" altLang="en-US"/>
              <a:t>家属通过在微信上搜索</a:t>
            </a:r>
            <a:r>
              <a:rPr lang="en-US" altLang="zh-CN"/>
              <a:t>“</a:t>
            </a:r>
            <a:r>
              <a:rPr lang="zh-CN" altLang="en-US"/>
              <a:t>民政通</a:t>
            </a:r>
            <a:r>
              <a:rPr lang="en-US" altLang="zh-CN"/>
              <a:t>”</a:t>
            </a:r>
            <a:r>
              <a:rPr lang="zh-CN" altLang="en-US"/>
              <a:t>微信小程序进行两项补贴线上申请，实现残疾人两项补贴全程网办。</a:t>
            </a:r>
            <a:endParaRPr lang="zh-CN" altLang="en-US"/>
          </a:p>
        </p:txBody>
      </p:sp>
      <p:pic>
        <p:nvPicPr>
          <p:cNvPr id="2" name="图片 1"/>
          <p:cNvPicPr>
            <a:picLocks noChangeAspect="1"/>
          </p:cNvPicPr>
          <p:nvPr/>
        </p:nvPicPr>
        <p:blipFill>
          <a:blip r:embed="rId1"/>
          <a:stretch>
            <a:fillRect/>
          </a:stretch>
        </p:blipFill>
        <p:spPr>
          <a:xfrm>
            <a:off x="3991610" y="835025"/>
            <a:ext cx="3203575" cy="569722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微信小程序申请两项补贴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585845" cy="5077460"/>
          </a:xfrm>
          <a:prstGeom prst="rect">
            <a:avLst/>
          </a:prstGeom>
          <a:noFill/>
        </p:spPr>
        <p:txBody>
          <a:bodyPr wrap="square" rtlCol="0" anchor="t">
            <a:spAutoFit/>
          </a:bodyPr>
          <a:p>
            <a:pPr>
              <a:lnSpc>
                <a:spcPct val="150000"/>
              </a:lnSpc>
            </a:pPr>
            <a:r>
              <a:rPr lang="zh-CN" altLang="en-US" b="1">
                <a:sym typeface="+mn-ea"/>
              </a:rPr>
              <a:t>残疾人两项补贴全程网办：</a:t>
            </a:r>
            <a:endParaRPr lang="zh-CN" altLang="en-US" b="1"/>
          </a:p>
          <a:p>
            <a:pPr>
              <a:lnSpc>
                <a:spcPct val="150000"/>
              </a:lnSpc>
            </a:pPr>
            <a:r>
              <a:rPr lang="zh-CN">
                <a:sym typeface="+mn-ea"/>
              </a:rPr>
              <a:t>在</a:t>
            </a:r>
            <a:r>
              <a:rPr lang="en-US" altLang="zh-CN">
                <a:sym typeface="+mn-ea"/>
              </a:rPr>
              <a:t>“</a:t>
            </a:r>
            <a:r>
              <a:rPr lang="zh-CN" altLang="en-US">
                <a:sym typeface="+mn-ea"/>
              </a:rPr>
              <a:t>民政通</a:t>
            </a:r>
            <a:r>
              <a:rPr lang="en-US" altLang="zh-CN">
                <a:sym typeface="+mn-ea"/>
              </a:rPr>
              <a:t>”</a:t>
            </a:r>
            <a:r>
              <a:rPr lang="zh-CN" altLang="en-US">
                <a:sym typeface="+mn-ea"/>
              </a:rPr>
              <a:t>微信小程序</a:t>
            </a:r>
            <a:r>
              <a:rPr lang="zh-CN">
                <a:sym typeface="+mn-ea"/>
              </a:rPr>
              <a:t>首页搜索</a:t>
            </a:r>
            <a:r>
              <a:rPr lang="en-US" altLang="zh-CN">
                <a:sym typeface="+mn-ea"/>
              </a:rPr>
              <a:t>“</a:t>
            </a:r>
            <a:r>
              <a:rPr lang="zh-CN" altLang="en-US">
                <a:sym typeface="+mn-ea"/>
              </a:rPr>
              <a:t>残疾人两项补贴全程网办</a:t>
            </a:r>
            <a:r>
              <a:rPr lang="en-US" altLang="zh-CN">
                <a:sym typeface="+mn-ea"/>
              </a:rPr>
              <a:t>”</a:t>
            </a:r>
            <a:r>
              <a:rPr lang="zh-CN" altLang="en-US">
                <a:sym typeface="+mn-ea"/>
              </a:rPr>
              <a:t>，在搜索结果中点击对应业务。在</a:t>
            </a:r>
            <a:r>
              <a:rPr lang="en-US" altLang="zh-CN">
                <a:sym typeface="+mn-ea"/>
              </a:rPr>
              <a:t>残疾人两项补贴申请全程网办</a:t>
            </a:r>
            <a:r>
              <a:rPr lang="zh-CN" altLang="en-US">
                <a:sym typeface="+mn-ea"/>
              </a:rPr>
              <a:t>页面中，选择残疾人户籍所在省份，阅读服务须知内容后进入补贴申请界面。</a:t>
            </a:r>
            <a:endParaRPr lang="zh-CN" altLang="en-US"/>
          </a:p>
          <a:p>
            <a:pPr>
              <a:lnSpc>
                <a:spcPct val="150000"/>
              </a:lnSpc>
            </a:pPr>
            <a:r>
              <a:rPr lang="zh-CN" altLang="en-US">
                <a:sym typeface="+mn-ea"/>
              </a:rPr>
              <a:t>（注：如开通全程网办的省份名单中没有找到需要办理的省份，表示本省尚未开通残疾人两项补贴全程网办，需线下进行申请。）</a:t>
            </a:r>
            <a:endParaRPr lang="zh-CN" altLang="en-US"/>
          </a:p>
        </p:txBody>
      </p:sp>
      <p:pic>
        <p:nvPicPr>
          <p:cNvPr id="2" name="图片 1"/>
          <p:cNvPicPr>
            <a:picLocks noChangeAspect="1"/>
          </p:cNvPicPr>
          <p:nvPr/>
        </p:nvPicPr>
        <p:blipFill>
          <a:blip r:embed="rId1"/>
          <a:stretch>
            <a:fillRect/>
          </a:stretch>
        </p:blipFill>
        <p:spPr>
          <a:xfrm>
            <a:off x="3886835" y="842010"/>
            <a:ext cx="3018790" cy="5941060"/>
          </a:xfrm>
          <a:prstGeom prst="rect">
            <a:avLst/>
          </a:prstGeom>
        </p:spPr>
      </p:pic>
      <p:pic>
        <p:nvPicPr>
          <p:cNvPr id="4" name="图片 3"/>
          <p:cNvPicPr>
            <a:picLocks noChangeAspect="1"/>
          </p:cNvPicPr>
          <p:nvPr/>
        </p:nvPicPr>
        <p:blipFill>
          <a:blip r:embed="rId2"/>
          <a:stretch>
            <a:fillRect/>
          </a:stretch>
        </p:blipFill>
        <p:spPr>
          <a:xfrm>
            <a:off x="7395845" y="909320"/>
            <a:ext cx="2908935" cy="572389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微信小程序申请两项补贴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585845" cy="3415030"/>
          </a:xfrm>
          <a:prstGeom prst="rect">
            <a:avLst/>
          </a:prstGeom>
          <a:noFill/>
        </p:spPr>
        <p:txBody>
          <a:bodyPr wrap="square" rtlCol="0" anchor="t">
            <a:spAutoFit/>
          </a:bodyPr>
          <a:p>
            <a:pPr>
              <a:lnSpc>
                <a:spcPct val="150000"/>
              </a:lnSpc>
            </a:pPr>
            <a:r>
              <a:rPr lang="zh-CN" altLang="en-US" b="1">
                <a:sym typeface="+mn-ea"/>
              </a:rPr>
              <a:t>申请两项补贴</a:t>
            </a:r>
            <a:r>
              <a:rPr lang="en-US" altLang="zh-CN" b="1">
                <a:sym typeface="+mn-ea"/>
              </a:rPr>
              <a:t>-1</a:t>
            </a:r>
            <a:r>
              <a:rPr lang="zh-CN" altLang="en-US" b="1">
                <a:sym typeface="+mn-ea"/>
              </a:rPr>
              <a:t>：</a:t>
            </a:r>
            <a:endParaRPr lang="zh-CN" altLang="en-US" b="1"/>
          </a:p>
          <a:p>
            <a:pPr>
              <a:lnSpc>
                <a:spcPct val="150000"/>
              </a:lnSpc>
            </a:pPr>
            <a:r>
              <a:rPr lang="zh-CN">
                <a:sym typeface="+mn-ea"/>
              </a:rPr>
              <a:t>点击</a:t>
            </a:r>
            <a:r>
              <a:rPr lang="en-US" altLang="zh-CN">
                <a:sym typeface="+mn-ea"/>
              </a:rPr>
              <a:t>“</a:t>
            </a:r>
            <a:r>
              <a:rPr lang="zh-CN" altLang="en-US">
                <a:sym typeface="+mn-ea"/>
              </a:rPr>
              <a:t>申请补贴</a:t>
            </a:r>
            <a:r>
              <a:rPr lang="en-US" altLang="zh-CN">
                <a:sym typeface="+mn-ea"/>
              </a:rPr>
              <a:t>”</a:t>
            </a:r>
            <a:r>
              <a:rPr lang="zh-CN" altLang="en-US">
                <a:sym typeface="+mn-ea"/>
              </a:rPr>
              <a:t>按钮，填写残疾人用户身份信息和手机号，选择户籍所在市、区县、乡镇，点击确定进入申请材料界面。</a:t>
            </a:r>
            <a:endParaRPr lang="zh-CN" altLang="en-US"/>
          </a:p>
          <a:p>
            <a:pPr>
              <a:lnSpc>
                <a:spcPct val="150000"/>
              </a:lnSpc>
            </a:pPr>
            <a:r>
              <a:rPr lang="zh-CN" altLang="en-US">
                <a:sym typeface="+mn-ea"/>
              </a:rPr>
              <a:t>（注：</a:t>
            </a:r>
            <a:r>
              <a:rPr lang="zh-CN" altLang="en-US">
                <a:sym typeface="+mn-ea"/>
              </a:rPr>
              <a:t>如残疾人身份证号码输入有误，或已经享受两项补贴，点击确定会自动弹出提示框。</a:t>
            </a:r>
            <a:r>
              <a:rPr lang="zh-CN" altLang="en-US">
                <a:sym typeface="+mn-ea"/>
              </a:rPr>
              <a:t>）</a:t>
            </a:r>
            <a:endParaRPr lang="zh-CN" altLang="en-US"/>
          </a:p>
        </p:txBody>
      </p:sp>
      <p:pic>
        <p:nvPicPr>
          <p:cNvPr id="3" name="图片 2"/>
          <p:cNvPicPr>
            <a:picLocks noChangeAspect="1"/>
          </p:cNvPicPr>
          <p:nvPr/>
        </p:nvPicPr>
        <p:blipFill>
          <a:blip r:embed="rId1"/>
          <a:stretch>
            <a:fillRect/>
          </a:stretch>
        </p:blipFill>
        <p:spPr>
          <a:xfrm>
            <a:off x="3820160" y="909320"/>
            <a:ext cx="2849880" cy="5609590"/>
          </a:xfrm>
          <a:prstGeom prst="rect">
            <a:avLst/>
          </a:prstGeom>
        </p:spPr>
      </p:pic>
      <p:pic>
        <p:nvPicPr>
          <p:cNvPr id="8" name="图片 7"/>
          <p:cNvPicPr>
            <a:picLocks noChangeAspect="1"/>
          </p:cNvPicPr>
          <p:nvPr/>
        </p:nvPicPr>
        <p:blipFill>
          <a:blip r:embed="rId2"/>
          <a:stretch>
            <a:fillRect/>
          </a:stretch>
        </p:blipFill>
        <p:spPr>
          <a:xfrm>
            <a:off x="6765290" y="1033780"/>
            <a:ext cx="2787015" cy="548513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微信小程序申请两项补贴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585845" cy="5077460"/>
          </a:xfrm>
          <a:prstGeom prst="rect">
            <a:avLst/>
          </a:prstGeom>
          <a:noFill/>
        </p:spPr>
        <p:txBody>
          <a:bodyPr wrap="square" rtlCol="0" anchor="t">
            <a:spAutoFit/>
          </a:bodyPr>
          <a:p>
            <a:pPr>
              <a:lnSpc>
                <a:spcPct val="150000"/>
              </a:lnSpc>
            </a:pPr>
            <a:r>
              <a:rPr lang="zh-CN" altLang="en-US" b="1">
                <a:sym typeface="+mn-ea"/>
              </a:rPr>
              <a:t>申请两项补贴</a:t>
            </a:r>
            <a:r>
              <a:rPr lang="en-US" altLang="zh-CN" b="1">
                <a:sym typeface="+mn-ea"/>
              </a:rPr>
              <a:t>-2</a:t>
            </a:r>
            <a:r>
              <a:rPr lang="zh-CN" altLang="en-US" b="1">
                <a:sym typeface="+mn-ea"/>
              </a:rPr>
              <a:t>：</a:t>
            </a:r>
            <a:endParaRPr lang="zh-CN" altLang="en-US" b="1"/>
          </a:p>
          <a:p>
            <a:pPr>
              <a:lnSpc>
                <a:spcPct val="150000"/>
              </a:lnSpc>
            </a:pPr>
            <a:r>
              <a:rPr lang="zh-CN" altLang="en-US">
                <a:sym typeface="+mn-ea"/>
              </a:rPr>
              <a:t>进入申请材料提交页面后系统根据用户所选择的户籍地自动获取当地在线申请两项补贴需要提供的材料信息，并弹出办理须知提示窗口，用户阅读提示信息后根据户籍地要求上传所需要的材料，材料上传完毕后点击提交申请完成残疾人两项补贴在线申请。</a:t>
            </a:r>
            <a:endParaRPr lang="zh-CN" altLang="en-US"/>
          </a:p>
          <a:p>
            <a:pPr>
              <a:lnSpc>
                <a:spcPct val="150000"/>
              </a:lnSpc>
            </a:pPr>
            <a:r>
              <a:rPr lang="zh-CN" altLang="en-US">
                <a:sym typeface="+mn-ea"/>
              </a:rPr>
              <a:t>（注：如户籍地所需要的提供的材料在材料上传界面项目中未找到，可上传至补充材料中。）</a:t>
            </a:r>
            <a:endParaRPr lang="zh-CN" altLang="en-US"/>
          </a:p>
        </p:txBody>
      </p:sp>
      <p:pic>
        <p:nvPicPr>
          <p:cNvPr id="2" name="图片 1"/>
          <p:cNvPicPr>
            <a:picLocks noChangeAspect="1"/>
          </p:cNvPicPr>
          <p:nvPr/>
        </p:nvPicPr>
        <p:blipFill>
          <a:blip r:embed="rId1"/>
          <a:stretch>
            <a:fillRect/>
          </a:stretch>
        </p:blipFill>
        <p:spPr>
          <a:xfrm>
            <a:off x="4046855" y="909320"/>
            <a:ext cx="3157855" cy="551878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微信小程序申请两项补贴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585845" cy="1753235"/>
          </a:xfrm>
          <a:prstGeom prst="rect">
            <a:avLst/>
          </a:prstGeom>
          <a:noFill/>
        </p:spPr>
        <p:txBody>
          <a:bodyPr wrap="square" rtlCol="0" anchor="t">
            <a:spAutoFit/>
          </a:bodyPr>
          <a:p>
            <a:pPr>
              <a:lnSpc>
                <a:spcPct val="150000"/>
              </a:lnSpc>
            </a:pPr>
            <a:r>
              <a:rPr lang="zh-CN" altLang="en-US" b="1">
                <a:sym typeface="+mn-ea"/>
              </a:rPr>
              <a:t>申请进度查询：</a:t>
            </a:r>
            <a:endParaRPr lang="zh-CN" altLang="en-US" b="1"/>
          </a:p>
          <a:p>
            <a:pPr>
              <a:lnSpc>
                <a:spcPct val="150000"/>
              </a:lnSpc>
            </a:pPr>
            <a:r>
              <a:rPr lang="zh-CN" altLang="en-US">
                <a:sym typeface="+mn-ea"/>
              </a:rPr>
              <a:t>完成残疾人两项补贴申请后，残疾人用户可以在</a:t>
            </a:r>
            <a:r>
              <a:rPr lang="en-US" altLang="zh-CN">
                <a:sym typeface="+mn-ea"/>
              </a:rPr>
              <a:t>“</a:t>
            </a:r>
            <a:r>
              <a:rPr lang="zh-CN" altLang="en-US">
                <a:sym typeface="+mn-ea"/>
              </a:rPr>
              <a:t>残疾人两项补贴申请全程网办</a:t>
            </a:r>
            <a:r>
              <a:rPr lang="en-US" altLang="zh-CN">
                <a:sym typeface="+mn-ea"/>
              </a:rPr>
              <a:t>”</a:t>
            </a:r>
            <a:r>
              <a:rPr lang="zh-CN" altLang="en-US">
                <a:sym typeface="+mn-ea"/>
              </a:rPr>
              <a:t>中查询申请进度。</a:t>
            </a:r>
            <a:endParaRPr lang="zh-CN" altLang="en-US"/>
          </a:p>
        </p:txBody>
      </p:sp>
      <p:pic>
        <p:nvPicPr>
          <p:cNvPr id="4" name="图片 3"/>
          <p:cNvPicPr>
            <a:picLocks noChangeAspect="1"/>
          </p:cNvPicPr>
          <p:nvPr/>
        </p:nvPicPr>
        <p:blipFill>
          <a:blip r:embed="rId1"/>
          <a:stretch>
            <a:fillRect/>
          </a:stretch>
        </p:blipFill>
        <p:spPr>
          <a:xfrm>
            <a:off x="3963670" y="909320"/>
            <a:ext cx="3243580" cy="5699125"/>
          </a:xfrm>
          <a:prstGeom prst="rect">
            <a:avLst/>
          </a:prstGeom>
        </p:spPr>
      </p:pic>
      <p:pic>
        <p:nvPicPr>
          <p:cNvPr id="10" name="图片 9"/>
          <p:cNvPicPr>
            <a:picLocks noChangeAspect="1"/>
          </p:cNvPicPr>
          <p:nvPr/>
        </p:nvPicPr>
        <p:blipFill>
          <a:blip r:embed="rId2"/>
          <a:stretch>
            <a:fillRect/>
          </a:stretch>
        </p:blipFill>
        <p:spPr>
          <a:xfrm>
            <a:off x="7366000" y="705485"/>
            <a:ext cx="3023235" cy="590232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7" name="组合 46"/>
          <p:cNvGrpSpPr/>
          <p:nvPr/>
        </p:nvGrpSpPr>
        <p:grpSpPr>
          <a:xfrm flipH="1">
            <a:off x="-497" y="893218"/>
            <a:ext cx="12192327" cy="12319723"/>
            <a:chOff x="-5342" y="-1397"/>
            <a:chExt cx="24543" cy="24798"/>
          </a:xfrm>
        </p:grpSpPr>
        <p:sp>
          <p:nvSpPr>
            <p:cNvPr id="5" name="直角三角形 4"/>
            <p:cNvSpPr/>
            <p:nvPr/>
          </p:nvSpPr>
          <p:spPr>
            <a:xfrm flipH="1">
              <a:off x="6018" y="2981"/>
              <a:ext cx="13182" cy="781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等腰三角形 15"/>
            <p:cNvSpPr/>
            <p:nvPr/>
          </p:nvSpPr>
          <p:spPr>
            <a:xfrm rot="16200000">
              <a:off x="715" y="4915"/>
              <a:ext cx="20775" cy="16196"/>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等腰三角形 6"/>
            <p:cNvSpPr/>
            <p:nvPr/>
          </p:nvSpPr>
          <p:spPr>
            <a:xfrm rot="16200000">
              <a:off x="13346" y="2011"/>
              <a:ext cx="3575" cy="2787"/>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等腰三角形 8"/>
            <p:cNvSpPr/>
            <p:nvPr/>
          </p:nvSpPr>
          <p:spPr>
            <a:xfrm rot="16200000">
              <a:off x="12019" y="5010"/>
              <a:ext cx="1179" cy="920"/>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等腰三角形 9"/>
            <p:cNvSpPr/>
            <p:nvPr/>
          </p:nvSpPr>
          <p:spPr>
            <a:xfrm rot="16200000">
              <a:off x="16761" y="-1245"/>
              <a:ext cx="1385" cy="1081"/>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等腰三角形 10"/>
            <p:cNvSpPr/>
            <p:nvPr/>
          </p:nvSpPr>
          <p:spPr>
            <a:xfrm rot="16200000">
              <a:off x="12671" y="-1285"/>
              <a:ext cx="1022" cy="798"/>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等腰三角形 11"/>
            <p:cNvSpPr/>
            <p:nvPr/>
          </p:nvSpPr>
          <p:spPr>
            <a:xfrm rot="16200000">
              <a:off x="14827" y="-351"/>
              <a:ext cx="614" cy="479"/>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等腰三角形 16"/>
            <p:cNvSpPr/>
            <p:nvPr/>
          </p:nvSpPr>
          <p:spPr>
            <a:xfrm rot="5400000" flipH="1">
              <a:off x="-6846" y="8420"/>
              <a:ext cx="13681" cy="10672"/>
            </a:xfrm>
            <a:prstGeom prst="triangle">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等腰三角形 17"/>
            <p:cNvSpPr/>
            <p:nvPr/>
          </p:nvSpPr>
          <p:spPr>
            <a:xfrm rot="16200000">
              <a:off x="7729" y="9018"/>
              <a:ext cx="415" cy="324"/>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6" name="组合 45"/>
          <p:cNvGrpSpPr/>
          <p:nvPr/>
        </p:nvGrpSpPr>
        <p:grpSpPr>
          <a:xfrm>
            <a:off x="3606165" y="1150620"/>
            <a:ext cx="9382125" cy="3554117"/>
            <a:chOff x="1018" y="1270"/>
            <a:chExt cx="13839" cy="5030"/>
          </a:xfrm>
        </p:grpSpPr>
        <p:sp>
          <p:nvSpPr>
            <p:cNvPr id="21" name="圆角矩形 20"/>
            <p:cNvSpPr/>
            <p:nvPr/>
          </p:nvSpPr>
          <p:spPr>
            <a:xfrm flipH="1">
              <a:off x="1269" y="5339"/>
              <a:ext cx="961" cy="961"/>
            </a:xfrm>
            <a:prstGeom prst="roundRect">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圆角矩形 21"/>
            <p:cNvSpPr/>
            <p:nvPr/>
          </p:nvSpPr>
          <p:spPr>
            <a:xfrm flipH="1">
              <a:off x="7457" y="5339"/>
              <a:ext cx="961" cy="961"/>
            </a:xfrm>
            <a:prstGeom prst="roundRect">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圆角矩形 22"/>
            <p:cNvSpPr/>
            <p:nvPr/>
          </p:nvSpPr>
          <p:spPr>
            <a:xfrm flipH="1">
              <a:off x="7457" y="3673"/>
              <a:ext cx="961" cy="961"/>
            </a:xfrm>
            <a:prstGeom prst="roundRect">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圆角矩形 23"/>
            <p:cNvSpPr/>
            <p:nvPr/>
          </p:nvSpPr>
          <p:spPr>
            <a:xfrm flipH="1">
              <a:off x="1249" y="3673"/>
              <a:ext cx="961" cy="961"/>
            </a:xfrm>
            <a:prstGeom prst="roundRect">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文本框 24"/>
            <p:cNvSpPr txBox="1"/>
            <p:nvPr/>
          </p:nvSpPr>
          <p:spPr>
            <a:xfrm>
              <a:off x="2355" y="3681"/>
              <a:ext cx="4688" cy="1523"/>
            </a:xfrm>
            <a:prstGeom prst="rect">
              <a:avLst/>
            </a:prstGeom>
            <a:noFill/>
          </p:spPr>
          <p:txBody>
            <a:bodyPr wrap="square" rtlCol="0">
              <a:spAutoFit/>
            </a:bodyPr>
            <a:p>
              <a:pPr algn="l"/>
              <a:r>
                <a:rPr lang="zh-CN" altLang="en-US" sz="32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a:t>
              </a:r>
              <a:r>
                <a:rPr lang="en-US" altLang="zh-CN" sz="32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a:t>
              </a:r>
              <a:r>
                <a:rPr lang="zh-CN" altLang="en-US" sz="32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移动端操作流程</a:t>
              </a:r>
              <a:endParaRPr lang="zh-CN" altLang="en-US" sz="32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27" name="文本框 26"/>
            <p:cNvSpPr txBox="1"/>
            <p:nvPr/>
          </p:nvSpPr>
          <p:spPr>
            <a:xfrm>
              <a:off x="2341" y="5419"/>
              <a:ext cx="5139" cy="826"/>
            </a:xfrm>
            <a:prstGeom prst="rect">
              <a:avLst/>
            </a:prstGeom>
            <a:noFill/>
          </p:spPr>
          <p:txBody>
            <a:bodyPr wrap="square" rtlCol="0">
              <a:spAutoFit/>
            </a:bodyPr>
            <a:p>
              <a:pPr algn="l">
                <a:buClrTx/>
                <a:buSzTx/>
                <a:buFontTx/>
              </a:pPr>
              <a:r>
                <a:rPr lang="zh-CN" altLang="en-US" sz="32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移动端操作介绍</a:t>
              </a:r>
              <a:endParaRPr lang="zh-CN" altLang="en-US" sz="32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29" name="文本框 28"/>
            <p:cNvSpPr txBox="1"/>
            <p:nvPr/>
          </p:nvSpPr>
          <p:spPr>
            <a:xfrm>
              <a:off x="8521" y="3679"/>
              <a:ext cx="4978" cy="826"/>
            </a:xfrm>
            <a:prstGeom prst="rect">
              <a:avLst/>
            </a:prstGeom>
            <a:noFill/>
          </p:spPr>
          <p:txBody>
            <a:bodyPr wrap="square" rtlCol="0">
              <a:spAutoFit/>
            </a:bodyPr>
            <a:p>
              <a:pPr algn="l"/>
              <a:r>
                <a:rPr lang="zh-CN" altLang="en-US" sz="32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电脑端操作介绍</a:t>
              </a:r>
              <a:endParaRPr lang="zh-CN" altLang="en-US" sz="2800">
                <a:solidFill>
                  <a:schemeClr val="tx1">
                    <a:lumMod val="95000"/>
                    <a:lumOff val="5000"/>
                  </a:schemeClr>
                </a:solidFill>
                <a:effectLst/>
                <a:latin typeface="+mj-ea"/>
                <a:ea typeface="+mj-ea"/>
                <a:sym typeface="+mn-ea"/>
              </a:endParaRPr>
            </a:p>
          </p:txBody>
        </p:sp>
        <p:sp>
          <p:nvSpPr>
            <p:cNvPr id="30" name="文本框 29"/>
            <p:cNvSpPr txBox="1"/>
            <p:nvPr/>
          </p:nvSpPr>
          <p:spPr>
            <a:xfrm>
              <a:off x="8541" y="5442"/>
              <a:ext cx="5442" cy="826"/>
            </a:xfrm>
            <a:prstGeom prst="rect">
              <a:avLst/>
            </a:prstGeom>
            <a:noFill/>
          </p:spPr>
          <p:txBody>
            <a:bodyPr wrap="square" rtlCol="0">
              <a:spAutoFit/>
            </a:bodyPr>
            <a:p>
              <a:pPr algn="l">
                <a:buClrTx/>
                <a:buSzTx/>
                <a:buFontTx/>
              </a:pPr>
              <a:r>
                <a:rPr lang="zh-CN" altLang="en-US" sz="32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申请受理操作介绍</a:t>
              </a:r>
              <a:endParaRPr lang="zh-CN" altLang="en-US" sz="3200">
                <a:solidFill>
                  <a:schemeClr val="tx1">
                    <a:lumMod val="95000"/>
                    <a:lumOff val="5000"/>
                  </a:schemeClr>
                </a:solidFill>
                <a:effectLst/>
                <a:latin typeface="+mj-ea"/>
                <a:ea typeface="+mj-ea"/>
                <a:sym typeface="+mn-ea"/>
              </a:endParaRPr>
            </a:p>
          </p:txBody>
        </p:sp>
        <p:sp>
          <p:nvSpPr>
            <p:cNvPr id="37" name="文本框 36"/>
            <p:cNvSpPr txBox="1"/>
            <p:nvPr/>
          </p:nvSpPr>
          <p:spPr>
            <a:xfrm>
              <a:off x="1282" y="3726"/>
              <a:ext cx="928" cy="739"/>
            </a:xfrm>
            <a:prstGeom prst="rect">
              <a:avLst/>
            </a:prstGeom>
            <a:noFill/>
          </p:spPr>
          <p:txBody>
            <a:bodyPr wrap="square" rtlCol="0">
              <a:spAutoFit/>
            </a:bodyPr>
            <a:p>
              <a:pPr algn="ctr"/>
              <a:r>
                <a:rPr lang="en-US" altLang="zh-CN" sz="2800">
                  <a:solidFill>
                    <a:schemeClr val="bg1"/>
                  </a:solidFill>
                  <a:latin typeface="Arial Black" panose="020B0A04020102020204" charset="0"/>
                  <a:ea typeface="+mj-ea"/>
                  <a:cs typeface="Arial Black" panose="020B0A04020102020204" charset="0"/>
                </a:rPr>
                <a:t>1</a:t>
              </a:r>
              <a:endParaRPr lang="en-US" altLang="zh-CN" sz="2800">
                <a:solidFill>
                  <a:schemeClr val="bg1"/>
                </a:solidFill>
                <a:latin typeface="Arial Black" panose="020B0A04020102020204" charset="0"/>
                <a:ea typeface="+mj-ea"/>
                <a:cs typeface="Arial Black" panose="020B0A04020102020204" charset="0"/>
              </a:endParaRPr>
            </a:p>
          </p:txBody>
        </p:sp>
        <p:sp>
          <p:nvSpPr>
            <p:cNvPr id="38" name="文本框 37"/>
            <p:cNvSpPr txBox="1"/>
            <p:nvPr/>
          </p:nvSpPr>
          <p:spPr>
            <a:xfrm>
              <a:off x="1269" y="5382"/>
              <a:ext cx="941" cy="739"/>
            </a:xfrm>
            <a:prstGeom prst="rect">
              <a:avLst/>
            </a:prstGeom>
            <a:noFill/>
          </p:spPr>
          <p:txBody>
            <a:bodyPr wrap="square" rtlCol="0">
              <a:spAutoFit/>
            </a:bodyPr>
            <a:p>
              <a:pPr algn="ctr"/>
              <a:r>
                <a:rPr lang="en-US" altLang="zh-CN" sz="2800">
                  <a:solidFill>
                    <a:schemeClr val="bg1"/>
                  </a:solidFill>
                  <a:latin typeface="Arial Black" panose="020B0A04020102020204" charset="0"/>
                  <a:ea typeface="+mj-ea"/>
                  <a:cs typeface="Arial Black" panose="020B0A04020102020204" charset="0"/>
                </a:rPr>
                <a:t>3</a:t>
              </a:r>
              <a:endParaRPr lang="en-US" altLang="zh-CN" sz="2800">
                <a:solidFill>
                  <a:schemeClr val="bg1"/>
                </a:solidFill>
                <a:latin typeface="Arial Black" panose="020B0A04020102020204" charset="0"/>
                <a:ea typeface="+mj-ea"/>
                <a:cs typeface="Arial Black" panose="020B0A04020102020204" charset="0"/>
              </a:endParaRPr>
            </a:p>
          </p:txBody>
        </p:sp>
        <p:sp>
          <p:nvSpPr>
            <p:cNvPr id="39" name="文本框 38"/>
            <p:cNvSpPr txBox="1"/>
            <p:nvPr/>
          </p:nvSpPr>
          <p:spPr>
            <a:xfrm>
              <a:off x="7480" y="3726"/>
              <a:ext cx="937" cy="739"/>
            </a:xfrm>
            <a:prstGeom prst="rect">
              <a:avLst/>
            </a:prstGeom>
            <a:noFill/>
          </p:spPr>
          <p:txBody>
            <a:bodyPr wrap="square" rtlCol="0">
              <a:spAutoFit/>
            </a:bodyPr>
            <a:p>
              <a:pPr algn="ctr"/>
              <a:r>
                <a:rPr lang="en-US" altLang="zh-CN" sz="2800">
                  <a:solidFill>
                    <a:schemeClr val="bg1"/>
                  </a:solidFill>
                  <a:latin typeface="Arial Black" panose="020B0A04020102020204" charset="0"/>
                  <a:ea typeface="+mj-ea"/>
                  <a:cs typeface="Arial Black" panose="020B0A04020102020204" charset="0"/>
                </a:rPr>
                <a:t>2</a:t>
              </a:r>
              <a:endParaRPr lang="en-US" altLang="zh-CN" sz="2800">
                <a:solidFill>
                  <a:schemeClr val="bg1"/>
                </a:solidFill>
                <a:latin typeface="Arial Black" panose="020B0A04020102020204" charset="0"/>
                <a:ea typeface="+mj-ea"/>
                <a:cs typeface="Arial Black" panose="020B0A04020102020204" charset="0"/>
              </a:endParaRPr>
            </a:p>
          </p:txBody>
        </p:sp>
        <p:sp>
          <p:nvSpPr>
            <p:cNvPr id="40" name="文本框 39"/>
            <p:cNvSpPr txBox="1"/>
            <p:nvPr/>
          </p:nvSpPr>
          <p:spPr>
            <a:xfrm>
              <a:off x="7480" y="5382"/>
              <a:ext cx="937" cy="739"/>
            </a:xfrm>
            <a:prstGeom prst="rect">
              <a:avLst/>
            </a:prstGeom>
            <a:noFill/>
          </p:spPr>
          <p:txBody>
            <a:bodyPr wrap="square" rtlCol="0">
              <a:spAutoFit/>
            </a:bodyPr>
            <a:p>
              <a:pPr algn="ctr"/>
              <a:r>
                <a:rPr lang="en-US" altLang="zh-CN" sz="2800">
                  <a:solidFill>
                    <a:schemeClr val="bg1"/>
                  </a:solidFill>
                  <a:latin typeface="Arial Black" panose="020B0A04020102020204" charset="0"/>
                  <a:ea typeface="+mj-ea"/>
                  <a:cs typeface="Arial Black" panose="020B0A04020102020204" charset="0"/>
                </a:rPr>
                <a:t>4</a:t>
              </a:r>
              <a:endParaRPr lang="en-US" altLang="zh-CN" sz="2800">
                <a:solidFill>
                  <a:schemeClr val="bg1"/>
                </a:solidFill>
                <a:latin typeface="Arial Black" panose="020B0A04020102020204" charset="0"/>
                <a:ea typeface="+mj-ea"/>
                <a:cs typeface="Arial Black" panose="020B0A04020102020204" charset="0"/>
              </a:endParaRPr>
            </a:p>
          </p:txBody>
        </p:sp>
        <p:cxnSp>
          <p:nvCxnSpPr>
            <p:cNvPr id="41" name="直接连接符 40"/>
            <p:cNvCxnSpPr/>
            <p:nvPr/>
          </p:nvCxnSpPr>
          <p:spPr>
            <a:xfrm>
              <a:off x="1258" y="2843"/>
              <a:ext cx="1109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1266" y="2774"/>
              <a:ext cx="2960" cy="120"/>
            </a:xfrm>
            <a:prstGeom prst="rect">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65000"/>
                    <a:lumOff val="35000"/>
                  </a:schemeClr>
                </a:solidFill>
              </a:endParaRPr>
            </a:p>
          </p:txBody>
        </p:sp>
        <p:sp>
          <p:nvSpPr>
            <p:cNvPr id="43" name="文本框 42"/>
            <p:cNvSpPr txBox="1"/>
            <p:nvPr/>
          </p:nvSpPr>
          <p:spPr>
            <a:xfrm>
              <a:off x="8947" y="2164"/>
              <a:ext cx="3591" cy="477"/>
            </a:xfrm>
            <a:prstGeom prst="rect">
              <a:avLst/>
            </a:prstGeom>
            <a:noFill/>
            <a:effectLst/>
          </p:spPr>
          <p:txBody>
            <a:bodyPr wrap="square" rtlCol="0">
              <a:spAutoFit/>
            </a:bodyPr>
            <a:p>
              <a:pPr algn="ctr"/>
              <a:r>
                <a:rPr lang="zh-CN" altLang="en-US" sz="1600" spc="400">
                  <a:solidFill>
                    <a:schemeClr val="bg1">
                      <a:lumMod val="65000"/>
                    </a:schemeClr>
                  </a:solidFill>
                  <a:effectLst/>
                  <a:uFillTx/>
                  <a:latin typeface="+mj-lt"/>
                  <a:ea typeface="+mj-ea"/>
                  <a:cs typeface="+mj-lt"/>
                </a:rPr>
                <a:t>CONTANTS</a:t>
              </a:r>
              <a:endParaRPr lang="zh-CN" altLang="en-US" sz="1600" spc="400">
                <a:solidFill>
                  <a:schemeClr val="bg1">
                    <a:lumMod val="65000"/>
                  </a:schemeClr>
                </a:solidFill>
                <a:effectLst/>
                <a:uFillTx/>
                <a:latin typeface="+mj-lt"/>
                <a:ea typeface="+mj-ea"/>
                <a:cs typeface="+mj-lt"/>
              </a:endParaRPr>
            </a:p>
          </p:txBody>
        </p:sp>
        <p:sp>
          <p:nvSpPr>
            <p:cNvPr id="45" name="副标题 140"/>
            <p:cNvSpPr>
              <a:spLocks noGrp="1"/>
            </p:cNvSpPr>
            <p:nvPr>
              <p:custDataLst>
                <p:tags r:id="rId1"/>
              </p:custDataLst>
            </p:nvPr>
          </p:nvSpPr>
          <p:spPr>
            <a:xfrm>
              <a:off x="1018" y="1270"/>
              <a:ext cx="13839" cy="1573"/>
            </a:xfrm>
            <a:prstGeom prst="rect">
              <a:avLst/>
            </a:prstGeom>
            <a:effectLst/>
          </p:spPr>
          <p:txBody>
            <a:bodyPr vert="horz" lIns="90000" tIns="46800" rIns="90000" bIns="4680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None/>
              </a:pPr>
              <a:r>
                <a:rPr lang="zh-CN" altLang="en-US" sz="5000" b="1">
                  <a:solidFill>
                    <a:schemeClr val="tx1">
                      <a:lumMod val="65000"/>
                      <a:lumOff val="35000"/>
                    </a:schemeClr>
                  </a:solidFill>
                  <a:latin typeface="汉仪雅酷黑-65J" panose="00020600040101010101" charset="-122"/>
                  <a:ea typeface="汉仪雅酷黑-65J" panose="00020600040101010101" charset="-122"/>
                  <a:cs typeface="汉仪雅酷黑-65J" panose="00020600040101010101" charset="-122"/>
                </a:rPr>
                <a:t>目   录</a:t>
              </a:r>
              <a:endParaRPr lang="zh-CN" altLang="en-US" sz="5000" b="1">
                <a:solidFill>
                  <a:schemeClr val="tx1">
                    <a:lumMod val="65000"/>
                    <a:lumOff val="35000"/>
                  </a:schemeClr>
                </a:solidFill>
                <a:latin typeface="汉仪雅酷黑-65J" panose="00020600040101010101" charset="-122"/>
                <a:ea typeface="汉仪雅酷黑-65J" panose="00020600040101010101" charset="-122"/>
                <a:cs typeface="汉仪雅酷黑-65J" panose="00020600040101010101" charset="-122"/>
              </a:endParaRPr>
            </a:p>
          </p:txBody>
        </p:sp>
      </p:grpSp>
      <p:sp>
        <p:nvSpPr>
          <p:cNvPr id="3" name="文本框 2"/>
          <p:cNvSpPr txBox="1"/>
          <p:nvPr/>
        </p:nvSpPr>
        <p:spPr>
          <a:xfrm>
            <a:off x="4358640" y="4817110"/>
            <a:ext cx="594995" cy="521970"/>
          </a:xfrm>
          <a:prstGeom prst="rect">
            <a:avLst/>
          </a:prstGeom>
          <a:noFill/>
        </p:spPr>
        <p:txBody>
          <a:bodyPr wrap="square" rtlCol="0">
            <a:spAutoFit/>
          </a:bodyPr>
          <a:p>
            <a:pPr algn="ctr"/>
            <a:r>
              <a:rPr lang="en-US" altLang="zh-CN" sz="2800">
                <a:solidFill>
                  <a:schemeClr val="bg1"/>
                </a:solidFill>
                <a:latin typeface="Arial Black" panose="020B0A04020102020204" charset="0"/>
                <a:ea typeface="+mj-ea"/>
                <a:cs typeface="Arial Black" panose="020B0A04020102020204" charset="0"/>
              </a:rPr>
              <a:t>5</a:t>
            </a:r>
            <a:endParaRPr lang="en-US" altLang="zh-CN" sz="2800">
              <a:solidFill>
                <a:schemeClr val="bg1"/>
              </a:solidFill>
              <a:latin typeface="Arial Black" panose="020B0A04020102020204" charset="0"/>
              <a:ea typeface="+mj-ea"/>
              <a:cs typeface="Arial Black" panose="020B0A04020102020204" charset="0"/>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微信小程序申请两项补贴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585845" cy="2999740"/>
          </a:xfrm>
          <a:prstGeom prst="rect">
            <a:avLst/>
          </a:prstGeom>
          <a:noFill/>
        </p:spPr>
        <p:txBody>
          <a:bodyPr wrap="square" rtlCol="0" anchor="t">
            <a:spAutoFit/>
          </a:bodyPr>
          <a:p>
            <a:pPr>
              <a:lnSpc>
                <a:spcPct val="150000"/>
              </a:lnSpc>
            </a:pPr>
            <a:r>
              <a:rPr lang="zh-CN" altLang="en-US" b="1">
                <a:sym typeface="+mn-ea"/>
              </a:rPr>
              <a:t>申请记录查询：</a:t>
            </a:r>
            <a:endParaRPr lang="zh-CN" altLang="en-US" b="1"/>
          </a:p>
          <a:p>
            <a:pPr>
              <a:lnSpc>
                <a:spcPct val="150000"/>
              </a:lnSpc>
            </a:pPr>
            <a:r>
              <a:rPr lang="zh-CN" altLang="en-US">
                <a:sym typeface="+mn-ea"/>
              </a:rPr>
              <a:t>残疾人用户可以在</a:t>
            </a:r>
            <a:r>
              <a:rPr lang="en-US" altLang="zh-CN">
                <a:sym typeface="+mn-ea"/>
              </a:rPr>
              <a:t>“</a:t>
            </a:r>
            <a:r>
              <a:rPr lang="zh-CN" altLang="en-US">
                <a:sym typeface="+mn-ea"/>
              </a:rPr>
              <a:t>残疾人两项补贴申请全程网办</a:t>
            </a:r>
            <a:r>
              <a:rPr lang="en-US" altLang="zh-CN">
                <a:sym typeface="+mn-ea"/>
              </a:rPr>
              <a:t>”</a:t>
            </a:r>
            <a:r>
              <a:rPr lang="zh-CN" altLang="en-US">
                <a:sym typeface="+mn-ea"/>
              </a:rPr>
              <a:t>中查询所有申请记录的受理结果。</a:t>
            </a:r>
            <a:endParaRPr lang="zh-CN" altLang="en-US"/>
          </a:p>
          <a:p>
            <a:pPr>
              <a:lnSpc>
                <a:spcPct val="150000"/>
              </a:lnSpc>
            </a:pPr>
            <a:r>
              <a:rPr lang="zh-CN" altLang="en-US">
                <a:sym typeface="+mn-ea"/>
              </a:rPr>
              <a:t>在进行在线申请后如果申请尚未被受理或者已经被驳回，残疾人用户可以在查询结果处撤销申请。</a:t>
            </a:r>
            <a:endParaRPr lang="zh-CN" altLang="en-US"/>
          </a:p>
        </p:txBody>
      </p:sp>
      <p:pic>
        <p:nvPicPr>
          <p:cNvPr id="2" name="图片 1"/>
          <p:cNvPicPr>
            <a:picLocks noChangeAspect="1"/>
          </p:cNvPicPr>
          <p:nvPr/>
        </p:nvPicPr>
        <p:blipFill>
          <a:blip r:embed="rId1"/>
          <a:stretch>
            <a:fillRect/>
          </a:stretch>
        </p:blipFill>
        <p:spPr>
          <a:xfrm>
            <a:off x="3714115" y="909320"/>
            <a:ext cx="2967355" cy="5640070"/>
          </a:xfrm>
          <a:prstGeom prst="rect">
            <a:avLst/>
          </a:prstGeom>
        </p:spPr>
      </p:pic>
      <p:pic>
        <p:nvPicPr>
          <p:cNvPr id="9" name="图片 8"/>
          <p:cNvPicPr>
            <a:picLocks noChangeAspect="1"/>
          </p:cNvPicPr>
          <p:nvPr/>
        </p:nvPicPr>
        <p:blipFill>
          <a:blip r:embed="rId2"/>
          <a:stretch>
            <a:fillRect/>
          </a:stretch>
        </p:blipFill>
        <p:spPr>
          <a:xfrm>
            <a:off x="6762750" y="705485"/>
            <a:ext cx="3013075" cy="581850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微信小程序申请两项补贴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585845" cy="2168525"/>
          </a:xfrm>
          <a:prstGeom prst="rect">
            <a:avLst/>
          </a:prstGeom>
          <a:noFill/>
        </p:spPr>
        <p:txBody>
          <a:bodyPr wrap="square" rtlCol="0" anchor="t">
            <a:spAutoFit/>
          </a:bodyPr>
          <a:p>
            <a:pPr>
              <a:lnSpc>
                <a:spcPct val="150000"/>
              </a:lnSpc>
            </a:pPr>
            <a:r>
              <a:rPr lang="zh-CN" altLang="en-US" b="1">
                <a:sym typeface="+mn-ea"/>
              </a:rPr>
              <a:t>残疾人两项补贴查询：</a:t>
            </a:r>
            <a:endParaRPr lang="zh-CN" altLang="en-US" b="1"/>
          </a:p>
          <a:p>
            <a:pPr>
              <a:lnSpc>
                <a:spcPct val="150000"/>
              </a:lnSpc>
            </a:pPr>
            <a:r>
              <a:rPr lang="zh-CN" altLang="en-US">
                <a:sym typeface="+mn-ea"/>
              </a:rPr>
              <a:t>残疾人用户可以在</a:t>
            </a:r>
            <a:r>
              <a:rPr lang="en-US" altLang="zh-CN">
                <a:sym typeface="+mn-ea"/>
              </a:rPr>
              <a:t>“</a:t>
            </a:r>
            <a:r>
              <a:rPr lang="zh-CN" altLang="en-US">
                <a:sym typeface="+mn-ea"/>
              </a:rPr>
              <a:t>残疾人两项补贴申请全程网办</a:t>
            </a:r>
            <a:r>
              <a:rPr lang="en-US" altLang="zh-CN">
                <a:sym typeface="+mn-ea"/>
              </a:rPr>
              <a:t>”</a:t>
            </a:r>
            <a:r>
              <a:rPr lang="zh-CN" altLang="en-US">
                <a:sym typeface="+mn-ea"/>
              </a:rPr>
              <a:t>中的</a:t>
            </a:r>
            <a:r>
              <a:rPr lang="en-US" altLang="zh-CN">
                <a:sym typeface="+mn-ea"/>
              </a:rPr>
              <a:t>“</a:t>
            </a:r>
            <a:r>
              <a:rPr lang="zh-CN" altLang="en-US">
                <a:sym typeface="+mn-ea"/>
              </a:rPr>
              <a:t>残疾人两项补贴查询</a:t>
            </a:r>
            <a:r>
              <a:rPr lang="en-US" altLang="zh-CN">
                <a:sym typeface="+mn-ea"/>
              </a:rPr>
              <a:t>”</a:t>
            </a:r>
            <a:r>
              <a:rPr lang="zh-CN" altLang="en-US">
                <a:sym typeface="+mn-ea"/>
              </a:rPr>
              <a:t>模块中查询本人所享受的两项补贴情况。</a:t>
            </a:r>
            <a:endParaRPr lang="zh-CN" altLang="en-US"/>
          </a:p>
        </p:txBody>
      </p:sp>
      <p:pic>
        <p:nvPicPr>
          <p:cNvPr id="3" name="图片 2"/>
          <p:cNvPicPr>
            <a:picLocks noChangeAspect="1"/>
          </p:cNvPicPr>
          <p:nvPr/>
        </p:nvPicPr>
        <p:blipFill>
          <a:blip r:embed="rId1"/>
          <a:stretch>
            <a:fillRect/>
          </a:stretch>
        </p:blipFill>
        <p:spPr>
          <a:xfrm>
            <a:off x="3886835" y="705485"/>
            <a:ext cx="3020695" cy="5927725"/>
          </a:xfrm>
          <a:prstGeom prst="rect">
            <a:avLst/>
          </a:prstGeom>
        </p:spPr>
      </p:pic>
      <p:pic>
        <p:nvPicPr>
          <p:cNvPr id="4" name="图片 3"/>
          <p:cNvPicPr>
            <a:picLocks noChangeAspect="1"/>
          </p:cNvPicPr>
          <p:nvPr/>
        </p:nvPicPr>
        <p:blipFill>
          <a:blip r:embed="rId2"/>
          <a:stretch>
            <a:fillRect/>
          </a:stretch>
        </p:blipFill>
        <p:spPr>
          <a:xfrm>
            <a:off x="7343140" y="793750"/>
            <a:ext cx="2987675" cy="583946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等腰三角形 15"/>
          <p:cNvSpPr/>
          <p:nvPr/>
        </p:nvSpPr>
        <p:spPr>
          <a:xfrm rot="-16200000" flipH="1">
            <a:off x="-1137914" y="4105474"/>
            <a:ext cx="10321085" cy="8045753"/>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等腰三角形 16"/>
          <p:cNvSpPr/>
          <p:nvPr/>
        </p:nvSpPr>
        <p:spPr>
          <a:xfrm rot="-5400000">
            <a:off x="3464560" y="4046220"/>
            <a:ext cx="9806305" cy="7649210"/>
          </a:xfrm>
          <a:prstGeom prst="triangle">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圆角矩形 55"/>
          <p:cNvSpPr/>
          <p:nvPr/>
        </p:nvSpPr>
        <p:spPr>
          <a:xfrm flipH="1">
            <a:off x="5507355" y="1646555"/>
            <a:ext cx="1177925" cy="1177925"/>
          </a:xfrm>
          <a:prstGeom prst="roundRect">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635" y="2955290"/>
            <a:ext cx="12191365" cy="922020"/>
          </a:xfrm>
          <a:prstGeom prst="rect">
            <a:avLst/>
          </a:prstGeom>
          <a:noFill/>
        </p:spPr>
        <p:txBody>
          <a:bodyPr wrap="square" rtlCol="0">
            <a:spAutoFit/>
          </a:bodyPr>
          <a:p>
            <a:pPr algn="ctr"/>
            <a:r>
              <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申请受理操作介绍</a:t>
            </a:r>
            <a:endPar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5501958" y="1714818"/>
            <a:ext cx="1188720" cy="1014730"/>
          </a:xfrm>
          <a:prstGeom prst="rect">
            <a:avLst/>
          </a:prstGeom>
          <a:noFill/>
        </p:spPr>
        <p:txBody>
          <a:bodyPr wrap="square" rtlCol="0">
            <a:spAutoFit/>
          </a:bodyPr>
          <a:p>
            <a:pPr algn="ctr"/>
            <a:r>
              <a:rPr lang="en-US" altLang="zh-CN" sz="6000">
                <a:solidFill>
                  <a:schemeClr val="bg1"/>
                </a:solidFill>
                <a:latin typeface="Arial Black" panose="020B0A04020102020204" charset="0"/>
                <a:ea typeface="+mj-ea"/>
                <a:cs typeface="Arial Black" panose="020B0A04020102020204" charset="0"/>
              </a:rPr>
              <a:t>4</a:t>
            </a:r>
            <a:endParaRPr lang="en-US" altLang="zh-CN" sz="6000">
              <a:solidFill>
                <a:schemeClr val="bg1"/>
              </a:solidFill>
              <a:latin typeface="Arial Black" panose="020B0A04020102020204" charset="0"/>
              <a:ea typeface="+mj-ea"/>
              <a:cs typeface="Arial Black" panose="020B0A04020102020204" charset="0"/>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申请受理操作介绍</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3830955"/>
          </a:xfrm>
          <a:prstGeom prst="rect">
            <a:avLst/>
          </a:prstGeom>
          <a:noFill/>
        </p:spPr>
        <p:txBody>
          <a:bodyPr wrap="square" rtlCol="0" anchor="t">
            <a:spAutoFit/>
          </a:bodyPr>
          <a:p>
            <a:pPr>
              <a:lnSpc>
                <a:spcPct val="150000"/>
              </a:lnSpc>
            </a:pPr>
            <a:r>
              <a:rPr lang="zh-CN" b="1"/>
              <a:t>残疾人两项补贴全程网办受理：</a:t>
            </a:r>
            <a:endParaRPr lang="zh-CN" b="1"/>
          </a:p>
          <a:p>
            <a:pPr>
              <a:lnSpc>
                <a:spcPct val="150000"/>
              </a:lnSpc>
            </a:pPr>
            <a:r>
              <a:rPr lang="zh-CN" altLang="en-US"/>
              <a:t>残疾人用户在完成两项补贴在线申请后，由所在户籍所在地乡镇街道进行受理，乡镇街道用户进入全国残疾人两项补贴信息系统（https://lxbt.mca.gov.cn/），在系统桌面上待办事项中可以看到残疾人用户提交的两项补贴申请。</a:t>
            </a:r>
            <a:endParaRPr lang="zh-CN"/>
          </a:p>
        </p:txBody>
      </p:sp>
      <p:pic>
        <p:nvPicPr>
          <p:cNvPr id="3" name="图片 2"/>
          <p:cNvPicPr>
            <a:picLocks noChangeAspect="1"/>
          </p:cNvPicPr>
          <p:nvPr/>
        </p:nvPicPr>
        <p:blipFill>
          <a:blip r:embed="rId1"/>
          <a:stretch>
            <a:fillRect/>
          </a:stretch>
        </p:blipFill>
        <p:spPr>
          <a:xfrm>
            <a:off x="3752850" y="1033780"/>
            <a:ext cx="8352155" cy="411988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申请受理操作介绍</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2809240" cy="2999740"/>
          </a:xfrm>
          <a:prstGeom prst="rect">
            <a:avLst/>
          </a:prstGeom>
          <a:noFill/>
        </p:spPr>
        <p:txBody>
          <a:bodyPr wrap="square" rtlCol="0" anchor="t">
            <a:spAutoFit/>
          </a:bodyPr>
          <a:p>
            <a:pPr>
              <a:lnSpc>
                <a:spcPct val="150000"/>
              </a:lnSpc>
            </a:pPr>
            <a:r>
              <a:rPr lang="zh-CN" b="1"/>
              <a:t>全程网办受理：</a:t>
            </a:r>
            <a:endParaRPr lang="zh-CN" b="1"/>
          </a:p>
          <a:p>
            <a:pPr>
              <a:lnSpc>
                <a:spcPct val="150000"/>
              </a:lnSpc>
            </a:pPr>
            <a:r>
              <a:rPr lang="zh-CN" altLang="en-US"/>
              <a:t>乡镇街道用户可以在全程网办受理功能中查看残疾人用户的申请材料，对残疾人两项补贴在线申请进行处理，进行受理或驳回申请操作。</a:t>
            </a:r>
            <a:endParaRPr lang="zh-CN"/>
          </a:p>
        </p:txBody>
      </p:sp>
      <p:pic>
        <p:nvPicPr>
          <p:cNvPr id="4" name="图片 3"/>
          <p:cNvPicPr>
            <a:picLocks noChangeAspect="1"/>
          </p:cNvPicPr>
          <p:nvPr/>
        </p:nvPicPr>
        <p:blipFill>
          <a:blip r:embed="rId1"/>
          <a:stretch>
            <a:fillRect/>
          </a:stretch>
        </p:blipFill>
        <p:spPr>
          <a:xfrm>
            <a:off x="3005455" y="1033780"/>
            <a:ext cx="9105900" cy="260286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申请受理操作介绍</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29940" cy="5492750"/>
          </a:xfrm>
          <a:prstGeom prst="rect">
            <a:avLst/>
          </a:prstGeom>
          <a:noFill/>
        </p:spPr>
        <p:txBody>
          <a:bodyPr wrap="square" rtlCol="0" anchor="t">
            <a:spAutoFit/>
          </a:bodyPr>
          <a:p>
            <a:pPr>
              <a:lnSpc>
                <a:spcPct val="150000"/>
              </a:lnSpc>
            </a:pPr>
            <a:r>
              <a:rPr lang="zh-CN" b="1"/>
              <a:t>全程网办处理、驳回申请：</a:t>
            </a:r>
            <a:endParaRPr lang="zh-CN" b="1"/>
          </a:p>
          <a:p>
            <a:pPr>
              <a:lnSpc>
                <a:spcPct val="150000"/>
              </a:lnSpc>
            </a:pPr>
            <a:r>
              <a:rPr lang="zh-CN" altLang="en-US"/>
              <a:t>乡镇街道用户根据残疾人的材料和信息判断是否允许享受两项补贴，然后可以点击</a:t>
            </a:r>
            <a:r>
              <a:rPr lang="en-US" altLang="zh-CN"/>
              <a:t>“</a:t>
            </a:r>
            <a:r>
              <a:rPr lang="zh-CN" altLang="en-US"/>
              <a:t>处理申请</a:t>
            </a:r>
            <a:r>
              <a:rPr lang="en-US" altLang="zh-CN"/>
              <a:t>”</a:t>
            </a:r>
            <a:r>
              <a:rPr lang="zh-CN" altLang="en-US"/>
              <a:t>按钮进行受理生活补贴或护理补贴。</a:t>
            </a:r>
            <a:endParaRPr lang="zh-CN" altLang="en-US"/>
          </a:p>
          <a:p>
            <a:pPr>
              <a:lnSpc>
                <a:spcPct val="150000"/>
              </a:lnSpc>
            </a:pPr>
            <a:r>
              <a:rPr lang="zh-CN" altLang="en-US"/>
              <a:t>对于</a:t>
            </a:r>
            <a:r>
              <a:rPr lang="zh-CN" altLang="en-US">
                <a:sym typeface="+mn-ea"/>
              </a:rPr>
              <a:t>信息有误、资料不全、不符合条件等情况的记录，乡镇街道用户可以对残疾人在线申请进行驳回申请操作，驳回的信息残疾人用户可以在申请记录查询功能中查看到具体的驳回原因。</a:t>
            </a:r>
            <a:endParaRPr lang="zh-CN" altLang="en-US"/>
          </a:p>
        </p:txBody>
      </p:sp>
      <p:pic>
        <p:nvPicPr>
          <p:cNvPr id="3" name="图片 2"/>
          <p:cNvPicPr>
            <a:picLocks noChangeAspect="1"/>
          </p:cNvPicPr>
          <p:nvPr/>
        </p:nvPicPr>
        <p:blipFill>
          <a:blip r:embed="rId1"/>
          <a:stretch>
            <a:fillRect/>
          </a:stretch>
        </p:blipFill>
        <p:spPr>
          <a:xfrm>
            <a:off x="3507740" y="909320"/>
            <a:ext cx="8575675" cy="3436620"/>
          </a:xfrm>
          <a:prstGeom prst="rect">
            <a:avLst/>
          </a:prstGeom>
        </p:spPr>
      </p:pic>
      <p:pic>
        <p:nvPicPr>
          <p:cNvPr id="2" name="图片 1"/>
          <p:cNvPicPr>
            <a:picLocks noChangeAspect="1"/>
          </p:cNvPicPr>
          <p:nvPr/>
        </p:nvPicPr>
        <p:blipFill>
          <a:blip r:embed="rId2"/>
          <a:stretch>
            <a:fillRect/>
          </a:stretch>
        </p:blipFill>
        <p:spPr>
          <a:xfrm>
            <a:off x="4462145" y="4345940"/>
            <a:ext cx="7621270" cy="237744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申请受理操作介绍</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29940" cy="3830955"/>
          </a:xfrm>
          <a:prstGeom prst="rect">
            <a:avLst/>
          </a:prstGeom>
          <a:noFill/>
        </p:spPr>
        <p:txBody>
          <a:bodyPr wrap="square" rtlCol="0" anchor="t">
            <a:spAutoFit/>
          </a:bodyPr>
          <a:p>
            <a:pPr>
              <a:lnSpc>
                <a:spcPct val="150000"/>
              </a:lnSpc>
            </a:pPr>
            <a:r>
              <a:rPr lang="zh-CN" b="1">
                <a:sym typeface="+mn-ea"/>
              </a:rPr>
              <a:t>全程网办两项补贴处理</a:t>
            </a:r>
            <a:r>
              <a:rPr lang="zh-CN" b="1"/>
              <a:t>：</a:t>
            </a:r>
            <a:endParaRPr lang="zh-CN" b="1"/>
          </a:p>
          <a:p>
            <a:pPr>
              <a:lnSpc>
                <a:spcPct val="150000"/>
              </a:lnSpc>
            </a:pPr>
            <a:r>
              <a:rPr lang="zh-CN" altLang="en-US">
                <a:sym typeface="+mn-ea"/>
              </a:rPr>
              <a:t>乡镇街道用户受理完毕后可以进行对生成的两项补贴申请进行提交审批操作。</a:t>
            </a:r>
            <a:endParaRPr lang="zh-CN" altLang="en-US">
              <a:sym typeface="+mn-ea"/>
            </a:endParaRPr>
          </a:p>
          <a:p>
            <a:pPr>
              <a:lnSpc>
                <a:spcPct val="150000"/>
              </a:lnSpc>
            </a:pPr>
            <a:r>
              <a:rPr lang="zh-CN" altLang="en-US"/>
              <a:t>在区县残联、民政用户对乡镇街道用户提交的残疾人两项补贴申请审批之前，乡镇街道用户还可以对残疾人的两项补贴申请进行撤销提交操作。</a:t>
            </a:r>
            <a:endParaRPr lang="zh-CN" altLang="en-US"/>
          </a:p>
        </p:txBody>
      </p:sp>
      <p:pic>
        <p:nvPicPr>
          <p:cNvPr id="2" name="图片 1"/>
          <p:cNvPicPr>
            <a:picLocks noChangeAspect="1"/>
          </p:cNvPicPr>
          <p:nvPr/>
        </p:nvPicPr>
        <p:blipFill>
          <a:blip r:embed="rId1"/>
          <a:stretch>
            <a:fillRect/>
          </a:stretch>
        </p:blipFill>
        <p:spPr>
          <a:xfrm>
            <a:off x="3507740" y="1033780"/>
            <a:ext cx="8584565" cy="290957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申请受理操作介绍</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29940" cy="3415030"/>
          </a:xfrm>
          <a:prstGeom prst="rect">
            <a:avLst/>
          </a:prstGeom>
          <a:noFill/>
        </p:spPr>
        <p:txBody>
          <a:bodyPr wrap="square" rtlCol="0" anchor="t">
            <a:spAutoFit/>
          </a:bodyPr>
          <a:p>
            <a:pPr>
              <a:lnSpc>
                <a:spcPct val="150000"/>
              </a:lnSpc>
            </a:pPr>
            <a:r>
              <a:rPr lang="zh-CN" b="1"/>
              <a:t>两项补贴全程网办办结：</a:t>
            </a:r>
            <a:endParaRPr lang="zh-CN" b="1"/>
          </a:p>
          <a:p>
            <a:pPr>
              <a:lnSpc>
                <a:spcPct val="150000"/>
              </a:lnSpc>
            </a:pPr>
            <a:r>
              <a:rPr lang="zh-CN" altLang="en-US">
                <a:sym typeface="+mn-ea"/>
              </a:rPr>
              <a:t>乡镇街道用户提交的两项补贴申请在由区县残联、区县民政审定完毕后，可以对残疾人的全程网办申请记录进行办结操作。操作办结后残疾人的两项补贴全程网办流程状态显示已办结。</a:t>
            </a:r>
            <a:endParaRPr lang="zh-CN" altLang="en-US"/>
          </a:p>
        </p:txBody>
      </p:sp>
      <p:pic>
        <p:nvPicPr>
          <p:cNvPr id="3" name="图片 2"/>
          <p:cNvPicPr>
            <a:picLocks noChangeAspect="1"/>
          </p:cNvPicPr>
          <p:nvPr/>
        </p:nvPicPr>
        <p:blipFill>
          <a:blip r:embed="rId1"/>
          <a:stretch>
            <a:fillRect/>
          </a:stretch>
        </p:blipFill>
        <p:spPr>
          <a:xfrm>
            <a:off x="3441065" y="1031240"/>
            <a:ext cx="8663940" cy="233997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7" name="组合 46"/>
          <p:cNvGrpSpPr/>
          <p:nvPr/>
        </p:nvGrpSpPr>
        <p:grpSpPr>
          <a:xfrm flipH="1">
            <a:off x="-497" y="874168"/>
            <a:ext cx="12192327" cy="12319723"/>
            <a:chOff x="-5342" y="-1397"/>
            <a:chExt cx="24543" cy="24798"/>
          </a:xfrm>
        </p:grpSpPr>
        <p:sp>
          <p:nvSpPr>
            <p:cNvPr id="5" name="直角三角形 4"/>
            <p:cNvSpPr/>
            <p:nvPr/>
          </p:nvSpPr>
          <p:spPr>
            <a:xfrm flipH="1">
              <a:off x="6018" y="2981"/>
              <a:ext cx="13182" cy="781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等腰三角形 15"/>
            <p:cNvSpPr/>
            <p:nvPr/>
          </p:nvSpPr>
          <p:spPr>
            <a:xfrm rot="16200000">
              <a:off x="715" y="4915"/>
              <a:ext cx="20775" cy="16196"/>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等腰三角形 6"/>
            <p:cNvSpPr/>
            <p:nvPr/>
          </p:nvSpPr>
          <p:spPr>
            <a:xfrm rot="16200000">
              <a:off x="13346" y="2011"/>
              <a:ext cx="3575" cy="2787"/>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等腰三角形 8"/>
            <p:cNvSpPr/>
            <p:nvPr/>
          </p:nvSpPr>
          <p:spPr>
            <a:xfrm rot="16200000">
              <a:off x="12019" y="5010"/>
              <a:ext cx="1179" cy="920"/>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等腰三角形 9"/>
            <p:cNvSpPr/>
            <p:nvPr/>
          </p:nvSpPr>
          <p:spPr>
            <a:xfrm rot="16200000">
              <a:off x="16761" y="-1245"/>
              <a:ext cx="1385" cy="1081"/>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等腰三角形 10"/>
            <p:cNvSpPr/>
            <p:nvPr/>
          </p:nvSpPr>
          <p:spPr>
            <a:xfrm rot="16200000">
              <a:off x="12671" y="-1285"/>
              <a:ext cx="1022" cy="798"/>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等腰三角形 11"/>
            <p:cNvSpPr/>
            <p:nvPr/>
          </p:nvSpPr>
          <p:spPr>
            <a:xfrm rot="16200000">
              <a:off x="14827" y="-351"/>
              <a:ext cx="614" cy="479"/>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等腰三角形 16"/>
            <p:cNvSpPr/>
            <p:nvPr/>
          </p:nvSpPr>
          <p:spPr>
            <a:xfrm rot="5400000" flipH="1">
              <a:off x="-6846" y="8420"/>
              <a:ext cx="13681" cy="10672"/>
            </a:xfrm>
            <a:prstGeom prst="triangle">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等腰三角形 17"/>
            <p:cNvSpPr/>
            <p:nvPr/>
          </p:nvSpPr>
          <p:spPr>
            <a:xfrm rot="16200000">
              <a:off x="7729" y="9018"/>
              <a:ext cx="415" cy="324"/>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4" name="副标题 33"/>
          <p:cNvSpPr>
            <a:spLocks noGrp="1"/>
          </p:cNvSpPr>
          <p:nvPr>
            <p:ph type="subTitle" idx="1"/>
            <p:custDataLst>
              <p:tags r:id="rId1"/>
            </p:custDataLst>
          </p:nvPr>
        </p:nvSpPr>
        <p:spPr>
          <a:xfrm>
            <a:off x="1136015" y="2371725"/>
            <a:ext cx="12192000" cy="998855"/>
          </a:xfrm>
        </p:spPr>
        <p:txBody>
          <a:bodyPr>
            <a:noAutofit/>
          </a:bodyPr>
          <a:p>
            <a:pPr marL="0" indent="0" algn="ctr">
              <a:lnSpc>
                <a:spcPct val="100000"/>
              </a:lnSpc>
              <a:buNone/>
            </a:pPr>
            <a:r>
              <a:rPr lang="zh-CN" altLang="en-US" sz="6000" b="1">
                <a:solidFill>
                  <a:srgbClr val="2C6089"/>
                </a:solidFill>
                <a:latin typeface="汉仪雅酷黑-95J" panose="00020600040101010101" charset="-122"/>
                <a:ea typeface="汉仪雅酷黑-95J" panose="00020600040101010101" charset="-122"/>
                <a:cs typeface="汉仪雅酷黑-95J" panose="00020600040101010101" charset="-122"/>
              </a:rPr>
              <a:t>感谢阅读</a:t>
            </a:r>
            <a:endParaRPr lang="en-US" altLang="zh-CN" sz="6000" b="1">
              <a:solidFill>
                <a:srgbClr val="2C6089"/>
              </a:solidFill>
              <a:latin typeface="汉仪雅酷黑-95J" panose="00020600040101010101" charset="-122"/>
              <a:ea typeface="汉仪雅酷黑-95J" panose="00020600040101010101" charset="-122"/>
              <a:cs typeface="汉仪雅酷黑-95J" panose="00020600040101010101" charset="-122"/>
            </a:endParaRPr>
          </a:p>
        </p:txBody>
      </p:sp>
      <p:sp>
        <p:nvSpPr>
          <p:cNvPr id="35" name="文本框 34"/>
          <p:cNvSpPr txBox="1"/>
          <p:nvPr/>
        </p:nvSpPr>
        <p:spPr>
          <a:xfrm>
            <a:off x="5518150" y="4360545"/>
            <a:ext cx="3427730" cy="958215"/>
          </a:xfrm>
          <a:prstGeom prst="rect">
            <a:avLst/>
          </a:prstGeom>
          <a:noFill/>
        </p:spPr>
        <p:txBody>
          <a:bodyPr wrap="none" rtlCol="0">
            <a:spAutoFit/>
          </a:bodyPr>
          <a:p>
            <a:pPr algn="ctr">
              <a:spcBef>
                <a:spcPts val="0"/>
              </a:spcBef>
              <a:spcAft>
                <a:spcPts val="1000"/>
              </a:spcAft>
              <a:buClrTx/>
              <a:buSzTx/>
              <a:buFont typeface="Arial" panose="020B0604020202020204" pitchFamily="34" charset="0"/>
            </a:pPr>
            <a:r>
              <a:rPr lang="zh-CN" altLang="en-US" sz="2400" b="1" spc="150">
                <a:solidFill>
                  <a:srgbClr val="2C6089"/>
                </a:solidFill>
                <a:uFillTx/>
                <a:latin typeface="汉仪雅酷黑-95J" panose="00020600040101010101" charset="-122"/>
                <a:ea typeface="汉仪雅酷黑-95J" panose="00020600040101010101" charset="-122"/>
                <a:cs typeface="汉仪雅酷黑-95J" panose="00020600040101010101" charset="-122"/>
              </a:rPr>
              <a:t>北京典图软件有限公司</a:t>
            </a:r>
            <a:endParaRPr lang="zh-CN" altLang="en-US" sz="2400" b="1" spc="150">
              <a:solidFill>
                <a:srgbClr val="2C6089"/>
              </a:solidFill>
              <a:uFillTx/>
              <a:latin typeface="汉仪雅酷黑-95J" panose="00020600040101010101" charset="-122"/>
              <a:ea typeface="汉仪雅酷黑-95J" panose="00020600040101010101" charset="-122"/>
              <a:cs typeface="汉仪雅酷黑-95J" panose="00020600040101010101" charset="-122"/>
            </a:endParaRPr>
          </a:p>
          <a:p>
            <a:pPr algn="ctr">
              <a:spcBef>
                <a:spcPts val="0"/>
              </a:spcBef>
              <a:spcAft>
                <a:spcPts val="1000"/>
              </a:spcAft>
              <a:buClrTx/>
              <a:buSzTx/>
              <a:buFont typeface="Arial" panose="020B0604020202020204" pitchFamily="34" charset="0"/>
            </a:pPr>
            <a:r>
              <a:rPr lang="en-US" altLang="zh-CN" sz="2400" b="1" spc="150">
                <a:solidFill>
                  <a:srgbClr val="2C6089"/>
                </a:solidFill>
                <a:uFillTx/>
                <a:latin typeface="汉仪雅酷黑-95J" panose="00020600040101010101" charset="-122"/>
                <a:ea typeface="汉仪雅酷黑-95J" panose="00020600040101010101" charset="-122"/>
                <a:cs typeface="汉仪雅酷黑-95J" panose="00020600040101010101" charset="-122"/>
              </a:rPr>
              <a:t>2022</a:t>
            </a:r>
            <a:r>
              <a:rPr lang="zh-CN" altLang="en-US" sz="2400" b="1" spc="150">
                <a:solidFill>
                  <a:srgbClr val="2C6089"/>
                </a:solidFill>
                <a:uFillTx/>
                <a:latin typeface="汉仪雅酷黑-95J" panose="00020600040101010101" charset="-122"/>
                <a:ea typeface="汉仪雅酷黑-95J" panose="00020600040101010101" charset="-122"/>
                <a:cs typeface="汉仪雅酷黑-95J" panose="00020600040101010101" charset="-122"/>
              </a:rPr>
              <a:t>年</a:t>
            </a:r>
            <a:r>
              <a:rPr lang="en-US" altLang="zh-CN" sz="2400" b="1" spc="150">
                <a:solidFill>
                  <a:srgbClr val="2C6089"/>
                </a:solidFill>
                <a:uFillTx/>
                <a:latin typeface="汉仪雅酷黑-95J" panose="00020600040101010101" charset="-122"/>
                <a:ea typeface="汉仪雅酷黑-95J" panose="00020600040101010101" charset="-122"/>
                <a:cs typeface="汉仪雅酷黑-95J" panose="00020600040101010101" charset="-122"/>
              </a:rPr>
              <a:t>5</a:t>
            </a:r>
            <a:r>
              <a:rPr lang="zh-CN" altLang="en-US" sz="2400" b="1" spc="150">
                <a:solidFill>
                  <a:srgbClr val="2C6089"/>
                </a:solidFill>
                <a:uFillTx/>
                <a:latin typeface="汉仪雅酷黑-95J" panose="00020600040101010101" charset="-122"/>
                <a:ea typeface="汉仪雅酷黑-95J" panose="00020600040101010101" charset="-122"/>
                <a:cs typeface="汉仪雅酷黑-95J" panose="00020600040101010101" charset="-122"/>
              </a:rPr>
              <a:t>月</a:t>
            </a:r>
            <a:endParaRPr lang="zh-CN" altLang="en-US" sz="2400" b="1" spc="150">
              <a:solidFill>
                <a:srgbClr val="2C6089"/>
              </a:solidFill>
              <a:uFillTx/>
              <a:latin typeface="汉仪雅酷黑-95J" panose="00020600040101010101" charset="-122"/>
              <a:ea typeface="汉仪雅酷黑-95J" panose="00020600040101010101" charset="-122"/>
              <a:cs typeface="汉仪雅酷黑-95J" panose="00020600040101010101" charset="-122"/>
            </a:endParaRPr>
          </a:p>
        </p:txBody>
      </p:sp>
      <p:sp>
        <p:nvSpPr>
          <p:cNvPr id="3" name="TextBox 20"/>
          <p:cNvSpPr txBox="1"/>
          <p:nvPr/>
        </p:nvSpPr>
        <p:spPr>
          <a:xfrm>
            <a:off x="5953760" y="1016635"/>
            <a:ext cx="2555875" cy="993140"/>
          </a:xfrm>
          <a:prstGeom prst="rect">
            <a:avLst/>
          </a:prstGeom>
          <a:noFill/>
        </p:spPr>
        <p:txBody>
          <a:bodyPr wrap="square" lIns="70907" tIns="35454" rIns="70907" bIns="35454" rtlCol="0">
            <a:spAutoFit/>
          </a:bodyPr>
          <a:p>
            <a:pPr algn="ctr"/>
            <a:r>
              <a:rPr lang="zh-CN" altLang="en-US" sz="6000" b="1" spc="150">
                <a:solidFill>
                  <a:srgbClr val="2C6089"/>
                </a:solidFill>
                <a:uFillTx/>
                <a:latin typeface="汉仪雅酷黑-95J" panose="00020600040101010101" charset="-122"/>
                <a:ea typeface="汉仪雅酷黑-95J" panose="00020600040101010101" charset="-122"/>
                <a:cs typeface="汉仪雅酷黑-95J" panose="00020600040101010101" charset="-122"/>
              </a:rPr>
              <a:t>202</a:t>
            </a:r>
            <a:r>
              <a:rPr lang="en-US" altLang="zh-CN" sz="6000" b="1" spc="150">
                <a:solidFill>
                  <a:srgbClr val="2C6089"/>
                </a:solidFill>
                <a:uFillTx/>
                <a:latin typeface="汉仪雅酷黑-95J" panose="00020600040101010101" charset="-122"/>
                <a:ea typeface="汉仪雅酷黑-95J" panose="00020600040101010101" charset="-122"/>
                <a:cs typeface="汉仪雅酷黑-95J" panose="00020600040101010101" charset="-122"/>
              </a:rPr>
              <a:t>2</a:t>
            </a:r>
            <a:endParaRPr lang="en-US" altLang="zh-CN" sz="6000" b="1" spc="150" dirty="0">
              <a:solidFill>
                <a:srgbClr val="2C6089"/>
              </a:solidFill>
              <a:uFillTx/>
              <a:latin typeface="汉仪雅酷黑-95J" panose="00020600040101010101" charset="-122"/>
              <a:ea typeface="汉仪雅酷黑-95J" panose="00020600040101010101" charset="-122"/>
              <a:cs typeface="汉仪雅酷黑-95J" panose="00020600040101010101" charset="-122"/>
            </a:endParaRPr>
          </a:p>
        </p:txBody>
      </p:sp>
      <p:pic>
        <p:nvPicPr>
          <p:cNvPr id="63490" name="Picture 2" descr="典图软件"/>
          <p:cNvPicPr>
            <a:picLocks noChangeAspect="1" noChangeArrowheads="1"/>
          </p:cNvPicPr>
          <p:nvPr/>
        </p:nvPicPr>
        <p:blipFill>
          <a:blip r:embed="rId2" cstate="print"/>
          <a:srcRect/>
          <a:stretch>
            <a:fillRect/>
          </a:stretch>
        </p:blipFill>
        <p:spPr bwMode="auto">
          <a:xfrm>
            <a:off x="598805" y="152400"/>
            <a:ext cx="1363980" cy="501650"/>
          </a:xfrm>
          <a:prstGeom prst="rect">
            <a:avLst/>
          </a:prstGeom>
          <a:noFill/>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iterate type="lt">
                                    <p:tmPct val="4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ppt_x</p:attrName>
                                        </p:attrNameLst>
                                      </p:cBhvr>
                                      <p:tavLst>
                                        <p:tav tm="0">
                                          <p:val>
                                            <p:strVal val="#ppt_x-#ppt_w/2"/>
                                          </p:val>
                                        </p:tav>
                                        <p:tav tm="100000">
                                          <p:val>
                                            <p:strVal val="#ppt_x"/>
                                          </p:val>
                                        </p:tav>
                                      </p:tavLst>
                                    </p:anim>
                                    <p:anim calcmode="lin" valueType="num">
                                      <p:cBhvr>
                                        <p:cTn id="8" dur="250" fill="hold"/>
                                        <p:tgtEl>
                                          <p:spTgt spid="3"/>
                                        </p:tgtEl>
                                        <p:attrNameLst>
                                          <p:attrName>ppt_y</p:attrName>
                                        </p:attrNameLst>
                                      </p:cBhvr>
                                      <p:tavLst>
                                        <p:tav tm="0">
                                          <p:val>
                                            <p:strVal val="#ppt_y"/>
                                          </p:val>
                                        </p:tav>
                                        <p:tav tm="100000">
                                          <p:val>
                                            <p:strVal val="#ppt_y"/>
                                          </p:val>
                                        </p:tav>
                                      </p:tavLst>
                                    </p:anim>
                                    <p:anim calcmode="lin" valueType="num">
                                      <p:cBhvr>
                                        <p:cTn id="9" dur="250" fill="hold"/>
                                        <p:tgtEl>
                                          <p:spTgt spid="3"/>
                                        </p:tgtEl>
                                        <p:attrNameLst>
                                          <p:attrName>ppt_w</p:attrName>
                                        </p:attrNameLst>
                                      </p:cBhvr>
                                      <p:tavLst>
                                        <p:tav tm="0">
                                          <p:val>
                                            <p:fltVal val="0"/>
                                          </p:val>
                                        </p:tav>
                                        <p:tav tm="100000">
                                          <p:val>
                                            <p:strVal val="#ppt_w"/>
                                          </p:val>
                                        </p:tav>
                                      </p:tavLst>
                                    </p:anim>
                                    <p:anim calcmode="lin" valueType="num">
                                      <p:cBhvr>
                                        <p:cTn id="10" dur="25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等腰三角形 15"/>
          <p:cNvSpPr/>
          <p:nvPr/>
        </p:nvSpPr>
        <p:spPr>
          <a:xfrm rot="-16200000" flipH="1">
            <a:off x="-1137914" y="4105474"/>
            <a:ext cx="10321085" cy="8045753"/>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等腰三角形 16"/>
          <p:cNvSpPr/>
          <p:nvPr/>
        </p:nvSpPr>
        <p:spPr>
          <a:xfrm rot="-5400000">
            <a:off x="3464560" y="4046220"/>
            <a:ext cx="9806305" cy="7649210"/>
          </a:xfrm>
          <a:prstGeom prst="triangle">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圆角矩形 55"/>
          <p:cNvSpPr/>
          <p:nvPr/>
        </p:nvSpPr>
        <p:spPr>
          <a:xfrm flipH="1">
            <a:off x="5507355" y="1646555"/>
            <a:ext cx="1177925" cy="1177925"/>
          </a:xfrm>
          <a:prstGeom prst="roundRect">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635" y="2955290"/>
            <a:ext cx="12191365" cy="922020"/>
          </a:xfrm>
          <a:prstGeom prst="rect">
            <a:avLst/>
          </a:prstGeom>
          <a:noFill/>
        </p:spPr>
        <p:txBody>
          <a:bodyPr wrap="square" rtlCol="0">
            <a:spAutoFit/>
          </a:bodyPr>
          <a:p>
            <a:pPr algn="ctr"/>
            <a:r>
              <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a:t>
            </a:r>
            <a:r>
              <a:rPr lang="en-US" altLang="zh-CN"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a:t>
            </a:r>
            <a:r>
              <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移动端操作流程</a:t>
            </a:r>
            <a:endPar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5501958" y="1714818"/>
            <a:ext cx="1188720" cy="1014730"/>
          </a:xfrm>
          <a:prstGeom prst="rect">
            <a:avLst/>
          </a:prstGeom>
          <a:noFill/>
        </p:spPr>
        <p:txBody>
          <a:bodyPr wrap="square" rtlCol="0">
            <a:spAutoFit/>
          </a:bodyPr>
          <a:p>
            <a:pPr algn="ctr"/>
            <a:r>
              <a:rPr lang="en-US" altLang="zh-CN" sz="6000">
                <a:solidFill>
                  <a:schemeClr val="bg1"/>
                </a:solidFill>
                <a:latin typeface="Arial Black" panose="020B0A04020102020204" charset="0"/>
                <a:ea typeface="+mj-ea"/>
                <a:cs typeface="Arial Black" panose="020B0A04020102020204" charset="0"/>
              </a:rPr>
              <a:t>1</a:t>
            </a:r>
            <a:endParaRPr lang="en-US" altLang="zh-CN" sz="6000">
              <a:solidFill>
                <a:schemeClr val="bg1"/>
              </a:solidFill>
              <a:latin typeface="Arial Black" panose="020B0A04020102020204" charset="0"/>
              <a:ea typeface="+mj-ea"/>
              <a:cs typeface="Arial Black" panose="020B0A04020102020204" charset="0"/>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1" name="文本框 200"/>
          <p:cNvSpPr txBox="1"/>
          <p:nvPr/>
        </p:nvSpPr>
        <p:spPr>
          <a:xfrm>
            <a:off x="0" y="186055"/>
            <a:ext cx="12192000" cy="521970"/>
          </a:xfrm>
          <a:prstGeom prst="rect">
            <a:avLst/>
          </a:prstGeom>
          <a:noFill/>
        </p:spPr>
        <p:txBody>
          <a:bodyPr wrap="square" rtlCol="0">
            <a:spAutoFit/>
          </a:bodyPr>
          <a:p>
            <a:pPr algn="ctr"/>
            <a:r>
              <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电脑端全程网办流程</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7" name="等腰三角形 6"/>
          <p:cNvSpPr/>
          <p:nvPr/>
        </p:nvSpPr>
        <p:spPr>
          <a:xfrm rot="16200000">
            <a:off x="38461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7997090"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a:off x="608965" y="1072515"/>
            <a:ext cx="844550" cy="505079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812165" y="2458720"/>
            <a:ext cx="412750" cy="1630045"/>
          </a:xfrm>
          <a:prstGeom prst="rect">
            <a:avLst/>
          </a:prstGeom>
          <a:noFill/>
        </p:spPr>
        <p:txBody>
          <a:bodyPr wrap="square" rtlCol="0">
            <a:spAutoFit/>
          </a:bodyPr>
          <a:p>
            <a:r>
              <a:rPr lang="zh-CN" altLang="en-US" sz="2000" b="1">
                <a:solidFill>
                  <a:schemeClr val="tx1"/>
                </a:solidFill>
              </a:rPr>
              <a:t>残疾人用户</a:t>
            </a:r>
            <a:endParaRPr lang="zh-CN" altLang="en-US" sz="2000" b="1">
              <a:solidFill>
                <a:schemeClr val="tx1"/>
              </a:solidFill>
            </a:endParaRPr>
          </a:p>
        </p:txBody>
      </p:sp>
      <p:sp>
        <p:nvSpPr>
          <p:cNvPr id="6" name="右箭头 5"/>
          <p:cNvSpPr/>
          <p:nvPr/>
        </p:nvSpPr>
        <p:spPr>
          <a:xfrm>
            <a:off x="1526540" y="3130550"/>
            <a:ext cx="883285" cy="356870"/>
          </a:xfrm>
          <a:prstGeom prst="rightArrow">
            <a:avLst/>
          </a:prstGeom>
          <a:solidFill>
            <a:srgbClr val="2C60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2482850" y="1033780"/>
            <a:ext cx="862965" cy="505079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2720975" y="1702435"/>
            <a:ext cx="412750" cy="3476625"/>
          </a:xfrm>
          <a:prstGeom prst="rect">
            <a:avLst/>
          </a:prstGeom>
          <a:noFill/>
        </p:spPr>
        <p:txBody>
          <a:bodyPr wrap="square" rtlCol="0">
            <a:spAutoFit/>
          </a:bodyPr>
          <a:p>
            <a:r>
              <a:rPr lang="zh-CN" sz="2000" b="1">
                <a:solidFill>
                  <a:schemeClr val="tx1"/>
                </a:solidFill>
              </a:rPr>
              <a:t>民政一体化政务服务平台</a:t>
            </a:r>
            <a:endParaRPr lang="en-US" altLang="zh-CN" sz="2000" b="1">
              <a:solidFill>
                <a:schemeClr val="tx1"/>
              </a:solidFill>
            </a:endParaRPr>
          </a:p>
        </p:txBody>
      </p:sp>
      <p:sp>
        <p:nvSpPr>
          <p:cNvPr id="14" name="右箭头 13"/>
          <p:cNvSpPr/>
          <p:nvPr/>
        </p:nvSpPr>
        <p:spPr>
          <a:xfrm>
            <a:off x="3390900" y="3126105"/>
            <a:ext cx="892810" cy="356870"/>
          </a:xfrm>
          <a:prstGeom prst="rightArrow">
            <a:avLst/>
          </a:prstGeom>
          <a:solidFill>
            <a:srgbClr val="2C60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4383405" y="1033780"/>
            <a:ext cx="912495" cy="505079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4639310" y="1595120"/>
            <a:ext cx="412750" cy="3784600"/>
          </a:xfrm>
          <a:prstGeom prst="rect">
            <a:avLst/>
          </a:prstGeom>
          <a:noFill/>
        </p:spPr>
        <p:txBody>
          <a:bodyPr wrap="square" rtlCol="0">
            <a:spAutoFit/>
          </a:bodyPr>
          <a:p>
            <a:r>
              <a:rPr lang="zh-CN" altLang="en-US" sz="2000" b="1">
                <a:solidFill>
                  <a:schemeClr val="tx1"/>
                </a:solidFill>
              </a:rPr>
              <a:t>两项补贴全程网办业务模块</a:t>
            </a:r>
            <a:endParaRPr lang="zh-CN" altLang="en-US" sz="2000" b="1">
              <a:solidFill>
                <a:schemeClr val="tx1"/>
              </a:solidFill>
            </a:endParaRPr>
          </a:p>
        </p:txBody>
      </p:sp>
      <p:sp>
        <p:nvSpPr>
          <p:cNvPr id="17" name="右箭头 16"/>
          <p:cNvSpPr/>
          <p:nvPr/>
        </p:nvSpPr>
        <p:spPr>
          <a:xfrm>
            <a:off x="5339080" y="3114040"/>
            <a:ext cx="892810" cy="356870"/>
          </a:xfrm>
          <a:prstGeom prst="rightArrow">
            <a:avLst/>
          </a:prstGeom>
          <a:solidFill>
            <a:srgbClr val="2C60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8653780" y="708025"/>
            <a:ext cx="3248025" cy="82423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tx1"/>
                </a:solidFill>
              </a:rPr>
              <a:t>民政用户</a:t>
            </a:r>
            <a:r>
              <a:rPr lang="en-US" altLang="zh-CN" b="1">
                <a:solidFill>
                  <a:schemeClr val="tx1"/>
                </a:solidFill>
              </a:rPr>
              <a:t>/</a:t>
            </a:r>
            <a:r>
              <a:rPr lang="zh-CN" altLang="en-US" b="1">
                <a:solidFill>
                  <a:schemeClr val="tx1"/>
                </a:solidFill>
              </a:rPr>
              <a:t>乡镇用户</a:t>
            </a:r>
            <a:r>
              <a:rPr lang="en-US" altLang="zh-CN" b="1">
                <a:solidFill>
                  <a:schemeClr val="tx1"/>
                </a:solidFill>
              </a:rPr>
              <a:t>/</a:t>
            </a:r>
            <a:r>
              <a:rPr lang="zh-CN" altLang="en-US" b="1">
                <a:solidFill>
                  <a:schemeClr val="tx1"/>
                </a:solidFill>
              </a:rPr>
              <a:t>残联用户</a:t>
            </a:r>
            <a:endParaRPr lang="zh-CN" altLang="en-US" b="1">
              <a:solidFill>
                <a:schemeClr val="tx1"/>
              </a:solidFill>
            </a:endParaRPr>
          </a:p>
        </p:txBody>
      </p:sp>
      <p:sp>
        <p:nvSpPr>
          <p:cNvPr id="19" name="文本框 18"/>
          <p:cNvSpPr txBox="1"/>
          <p:nvPr/>
        </p:nvSpPr>
        <p:spPr>
          <a:xfrm>
            <a:off x="1609725" y="2807335"/>
            <a:ext cx="800100" cy="306705"/>
          </a:xfrm>
          <a:prstGeom prst="rect">
            <a:avLst/>
          </a:prstGeom>
          <a:noFill/>
        </p:spPr>
        <p:txBody>
          <a:bodyPr wrap="square" rtlCol="0">
            <a:spAutoFit/>
          </a:bodyPr>
          <a:p>
            <a:r>
              <a:rPr lang="zh-CN" altLang="en-US" sz="1400" b="1"/>
              <a:t>访问</a:t>
            </a:r>
            <a:endParaRPr lang="zh-CN" altLang="en-US" sz="1400" b="1"/>
          </a:p>
        </p:txBody>
      </p:sp>
      <p:sp>
        <p:nvSpPr>
          <p:cNvPr id="21" name="文本框 20"/>
          <p:cNvSpPr txBox="1"/>
          <p:nvPr/>
        </p:nvSpPr>
        <p:spPr>
          <a:xfrm>
            <a:off x="3509010" y="2807335"/>
            <a:ext cx="710565" cy="306705"/>
          </a:xfrm>
          <a:prstGeom prst="rect">
            <a:avLst/>
          </a:prstGeom>
          <a:noFill/>
        </p:spPr>
        <p:txBody>
          <a:bodyPr wrap="square" rtlCol="0">
            <a:spAutoFit/>
          </a:bodyPr>
          <a:p>
            <a:r>
              <a:rPr lang="zh-CN" altLang="en-US" sz="1400" b="1"/>
              <a:t>操作</a:t>
            </a:r>
            <a:endParaRPr lang="zh-CN" altLang="en-US" sz="1400" b="1"/>
          </a:p>
        </p:txBody>
      </p:sp>
      <p:sp>
        <p:nvSpPr>
          <p:cNvPr id="22" name="文本框 21"/>
          <p:cNvSpPr txBox="1"/>
          <p:nvPr/>
        </p:nvSpPr>
        <p:spPr>
          <a:xfrm>
            <a:off x="5326380" y="2807335"/>
            <a:ext cx="918845" cy="306705"/>
          </a:xfrm>
          <a:prstGeom prst="rect">
            <a:avLst/>
          </a:prstGeom>
          <a:noFill/>
        </p:spPr>
        <p:txBody>
          <a:bodyPr wrap="square" rtlCol="0">
            <a:spAutoFit/>
          </a:bodyPr>
          <a:p>
            <a:r>
              <a:rPr lang="zh-CN" altLang="en-US" sz="1400" b="1"/>
              <a:t>业务办理</a:t>
            </a:r>
            <a:endParaRPr lang="zh-CN" altLang="en-US" sz="1400" b="1"/>
          </a:p>
        </p:txBody>
      </p:sp>
      <p:sp>
        <p:nvSpPr>
          <p:cNvPr id="23" name="下箭头 22"/>
          <p:cNvSpPr/>
          <p:nvPr/>
        </p:nvSpPr>
        <p:spPr>
          <a:xfrm>
            <a:off x="10124440" y="1595120"/>
            <a:ext cx="278130" cy="539750"/>
          </a:xfrm>
          <a:prstGeom prst="downArrow">
            <a:avLst/>
          </a:prstGeom>
          <a:solidFill>
            <a:srgbClr val="005DA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圆角矩形 23"/>
          <p:cNvSpPr/>
          <p:nvPr/>
        </p:nvSpPr>
        <p:spPr>
          <a:xfrm>
            <a:off x="8647430" y="2197735"/>
            <a:ext cx="3248025" cy="82423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tx1"/>
                </a:solidFill>
              </a:rPr>
              <a:t>全国残疾人两项补贴信息系统</a:t>
            </a:r>
            <a:endParaRPr lang="zh-CN" altLang="en-US" b="1">
              <a:solidFill>
                <a:schemeClr val="tx1"/>
              </a:solidFill>
            </a:endParaRPr>
          </a:p>
        </p:txBody>
      </p:sp>
      <p:sp>
        <p:nvSpPr>
          <p:cNvPr id="31" name="等腰三角形 30"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32" name="下箭头 31"/>
          <p:cNvSpPr/>
          <p:nvPr/>
        </p:nvSpPr>
        <p:spPr>
          <a:xfrm>
            <a:off x="10123805" y="4635500"/>
            <a:ext cx="278130" cy="539750"/>
          </a:xfrm>
          <a:prstGeom prst="downArrow">
            <a:avLst/>
          </a:prstGeom>
          <a:solidFill>
            <a:srgbClr val="005DA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圆角矩形 32"/>
          <p:cNvSpPr/>
          <p:nvPr/>
        </p:nvSpPr>
        <p:spPr>
          <a:xfrm>
            <a:off x="8638540" y="5299075"/>
            <a:ext cx="3248025" cy="82423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b="1">
                <a:solidFill>
                  <a:schemeClr val="tx1"/>
                </a:solidFill>
              </a:rPr>
              <a:t>返回受理结果（在线查询申请进度、申请结果）</a:t>
            </a:r>
            <a:endParaRPr lang="zh-CN" b="1">
              <a:solidFill>
                <a:schemeClr val="tx1"/>
              </a:solidFill>
            </a:endParaRPr>
          </a:p>
        </p:txBody>
      </p:sp>
      <p:sp>
        <p:nvSpPr>
          <p:cNvPr id="3" name="圆角矩形 2"/>
          <p:cNvSpPr/>
          <p:nvPr/>
        </p:nvSpPr>
        <p:spPr>
          <a:xfrm>
            <a:off x="8639175" y="3687445"/>
            <a:ext cx="3248025" cy="82423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tx1"/>
                </a:solidFill>
              </a:rPr>
              <a:t>受理残疾人两项补贴在线申请</a:t>
            </a:r>
            <a:endParaRPr lang="zh-CN" altLang="en-US" b="1">
              <a:solidFill>
                <a:schemeClr val="tx1"/>
              </a:solidFill>
            </a:endParaRPr>
          </a:p>
        </p:txBody>
      </p:sp>
      <p:sp>
        <p:nvSpPr>
          <p:cNvPr id="8" name="下箭头 7"/>
          <p:cNvSpPr/>
          <p:nvPr/>
        </p:nvSpPr>
        <p:spPr>
          <a:xfrm>
            <a:off x="10123805" y="3073400"/>
            <a:ext cx="278130" cy="539750"/>
          </a:xfrm>
          <a:prstGeom prst="downArrow">
            <a:avLst/>
          </a:prstGeom>
          <a:solidFill>
            <a:srgbClr val="005DA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6275070" y="1072515"/>
            <a:ext cx="912495" cy="505079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6557645" y="1666875"/>
            <a:ext cx="412750" cy="4092575"/>
          </a:xfrm>
          <a:prstGeom prst="rect">
            <a:avLst/>
          </a:prstGeom>
          <a:noFill/>
        </p:spPr>
        <p:txBody>
          <a:bodyPr wrap="square" rtlCol="0">
            <a:spAutoFit/>
          </a:bodyPr>
          <a:p>
            <a:r>
              <a:rPr lang="zh-CN" altLang="en-US" sz="2000" b="1">
                <a:solidFill>
                  <a:schemeClr val="tx1"/>
                </a:solidFill>
              </a:rPr>
              <a:t>两项补贴在线申请</a:t>
            </a:r>
            <a:r>
              <a:rPr lang="en-US" altLang="zh-CN" sz="2000" b="1">
                <a:solidFill>
                  <a:schemeClr val="tx1"/>
                </a:solidFill>
              </a:rPr>
              <a:t>\</a:t>
            </a:r>
            <a:r>
              <a:rPr lang="zh-CN" altLang="en-US" sz="2000" b="1">
                <a:solidFill>
                  <a:schemeClr val="tx1"/>
                </a:solidFill>
              </a:rPr>
              <a:t>上传材料</a:t>
            </a:r>
            <a:endParaRPr lang="zh-CN" altLang="en-US" sz="2000" b="1">
              <a:solidFill>
                <a:schemeClr val="tx1"/>
              </a:solidFill>
            </a:endParaRPr>
          </a:p>
        </p:txBody>
      </p:sp>
      <p:sp>
        <p:nvSpPr>
          <p:cNvPr id="34" name="右箭头 33"/>
          <p:cNvSpPr/>
          <p:nvPr/>
        </p:nvSpPr>
        <p:spPr>
          <a:xfrm>
            <a:off x="7351395" y="3130550"/>
            <a:ext cx="892810" cy="356870"/>
          </a:xfrm>
          <a:prstGeom prst="rightArrow">
            <a:avLst/>
          </a:prstGeom>
          <a:solidFill>
            <a:srgbClr val="2C60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34"/>
          <p:cNvSpPr txBox="1"/>
          <p:nvPr/>
        </p:nvSpPr>
        <p:spPr>
          <a:xfrm>
            <a:off x="7352030" y="2807335"/>
            <a:ext cx="918845" cy="306705"/>
          </a:xfrm>
          <a:prstGeom prst="rect">
            <a:avLst/>
          </a:prstGeom>
          <a:noFill/>
        </p:spPr>
        <p:txBody>
          <a:bodyPr wrap="square" rtlCol="0">
            <a:spAutoFit/>
          </a:bodyPr>
          <a:p>
            <a:r>
              <a:rPr lang="zh-CN" altLang="en-US" sz="1400" b="1"/>
              <a:t>业务处理</a:t>
            </a:r>
            <a:endParaRPr lang="zh-CN" altLang="en-US" sz="1400" b="1"/>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1" name="文本框 200"/>
          <p:cNvSpPr txBox="1"/>
          <p:nvPr/>
        </p:nvSpPr>
        <p:spPr>
          <a:xfrm>
            <a:off x="0" y="186055"/>
            <a:ext cx="12192000" cy="521970"/>
          </a:xfrm>
          <a:prstGeom prst="rect">
            <a:avLst/>
          </a:prstGeom>
          <a:noFill/>
        </p:spPr>
        <p:txBody>
          <a:bodyPr wrap="square" rtlCol="0">
            <a:spAutoFit/>
          </a:bodyPr>
          <a:p>
            <a:pPr algn="ctr"/>
            <a:r>
              <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移动端全程网办流程</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7" name="等腰三角形 6"/>
          <p:cNvSpPr/>
          <p:nvPr/>
        </p:nvSpPr>
        <p:spPr>
          <a:xfrm rot="16200000">
            <a:off x="38461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7997090"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a:off x="608965" y="1072515"/>
            <a:ext cx="844550" cy="505079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821690" y="2439670"/>
            <a:ext cx="412750" cy="1630045"/>
          </a:xfrm>
          <a:prstGeom prst="rect">
            <a:avLst/>
          </a:prstGeom>
          <a:noFill/>
        </p:spPr>
        <p:txBody>
          <a:bodyPr wrap="square" rtlCol="0">
            <a:spAutoFit/>
          </a:bodyPr>
          <a:p>
            <a:r>
              <a:rPr lang="zh-CN" altLang="en-US" sz="2000" b="1">
                <a:solidFill>
                  <a:schemeClr val="tx1"/>
                </a:solidFill>
              </a:rPr>
              <a:t>残疾人用户</a:t>
            </a:r>
            <a:endParaRPr lang="zh-CN" altLang="en-US" sz="2000" b="1">
              <a:solidFill>
                <a:schemeClr val="tx1"/>
              </a:solidFill>
            </a:endParaRPr>
          </a:p>
        </p:txBody>
      </p:sp>
      <p:sp>
        <p:nvSpPr>
          <p:cNvPr id="6" name="右箭头 5"/>
          <p:cNvSpPr/>
          <p:nvPr/>
        </p:nvSpPr>
        <p:spPr>
          <a:xfrm>
            <a:off x="1526540" y="3130550"/>
            <a:ext cx="883285" cy="356870"/>
          </a:xfrm>
          <a:prstGeom prst="rightArrow">
            <a:avLst/>
          </a:prstGeom>
          <a:solidFill>
            <a:srgbClr val="2C60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2482850" y="1033780"/>
            <a:ext cx="862965" cy="505079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2720975" y="1702435"/>
            <a:ext cx="412750" cy="3169285"/>
          </a:xfrm>
          <a:prstGeom prst="rect">
            <a:avLst/>
          </a:prstGeom>
          <a:noFill/>
        </p:spPr>
        <p:txBody>
          <a:bodyPr wrap="square" rtlCol="0">
            <a:spAutoFit/>
          </a:bodyPr>
          <a:p>
            <a:r>
              <a:rPr lang="en-US" altLang="zh-CN" sz="2000" b="1">
                <a:solidFill>
                  <a:schemeClr val="tx1"/>
                </a:solidFill>
              </a:rPr>
              <a:t>“</a:t>
            </a:r>
            <a:r>
              <a:rPr lang="zh-CN" altLang="en-US" sz="2000" b="1">
                <a:solidFill>
                  <a:schemeClr val="tx1"/>
                </a:solidFill>
              </a:rPr>
              <a:t>民政通</a:t>
            </a:r>
            <a:endParaRPr lang="zh-CN" altLang="en-US" sz="2000" b="1">
              <a:solidFill>
                <a:schemeClr val="tx1"/>
              </a:solidFill>
            </a:endParaRPr>
          </a:p>
          <a:p>
            <a:r>
              <a:rPr lang="en-US" altLang="zh-CN" sz="2000" b="1">
                <a:solidFill>
                  <a:schemeClr val="tx1"/>
                </a:solidFill>
              </a:rPr>
              <a:t>”</a:t>
            </a:r>
            <a:endParaRPr lang="en-US" altLang="zh-CN" sz="2000" b="1">
              <a:solidFill>
                <a:schemeClr val="tx1"/>
              </a:solidFill>
            </a:endParaRPr>
          </a:p>
          <a:p>
            <a:r>
              <a:rPr lang="zh-CN" altLang="en-US" sz="2000" b="1">
                <a:solidFill>
                  <a:schemeClr val="tx1"/>
                </a:solidFill>
              </a:rPr>
              <a:t>微信小程序</a:t>
            </a:r>
            <a:endParaRPr lang="zh-CN" altLang="en-US" sz="2000" b="1">
              <a:solidFill>
                <a:schemeClr val="tx1"/>
              </a:solidFill>
            </a:endParaRPr>
          </a:p>
        </p:txBody>
      </p:sp>
      <p:sp>
        <p:nvSpPr>
          <p:cNvPr id="14" name="右箭头 13"/>
          <p:cNvSpPr/>
          <p:nvPr/>
        </p:nvSpPr>
        <p:spPr>
          <a:xfrm>
            <a:off x="3390900" y="3126105"/>
            <a:ext cx="892810" cy="356870"/>
          </a:xfrm>
          <a:prstGeom prst="rightArrow">
            <a:avLst/>
          </a:prstGeom>
          <a:solidFill>
            <a:srgbClr val="2C60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4383405" y="1033780"/>
            <a:ext cx="912495" cy="505079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4639310" y="1595120"/>
            <a:ext cx="412750" cy="3784600"/>
          </a:xfrm>
          <a:prstGeom prst="rect">
            <a:avLst/>
          </a:prstGeom>
          <a:noFill/>
        </p:spPr>
        <p:txBody>
          <a:bodyPr wrap="square" rtlCol="0">
            <a:spAutoFit/>
          </a:bodyPr>
          <a:p>
            <a:r>
              <a:rPr lang="zh-CN" altLang="en-US" sz="2000" b="1">
                <a:solidFill>
                  <a:schemeClr val="tx1"/>
                </a:solidFill>
              </a:rPr>
              <a:t>两项补贴全程网办业务模块</a:t>
            </a:r>
            <a:endParaRPr lang="zh-CN" altLang="en-US" sz="2000" b="1">
              <a:solidFill>
                <a:schemeClr val="tx1"/>
              </a:solidFill>
            </a:endParaRPr>
          </a:p>
        </p:txBody>
      </p:sp>
      <p:sp>
        <p:nvSpPr>
          <p:cNvPr id="17" name="右箭头 16"/>
          <p:cNvSpPr/>
          <p:nvPr/>
        </p:nvSpPr>
        <p:spPr>
          <a:xfrm>
            <a:off x="5339080" y="3114040"/>
            <a:ext cx="892810" cy="356870"/>
          </a:xfrm>
          <a:prstGeom prst="rightArrow">
            <a:avLst/>
          </a:prstGeom>
          <a:solidFill>
            <a:srgbClr val="2C60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8653780" y="708025"/>
            <a:ext cx="3248025" cy="82423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tx1"/>
                </a:solidFill>
              </a:rPr>
              <a:t>民政用户</a:t>
            </a:r>
            <a:r>
              <a:rPr lang="en-US" altLang="zh-CN" b="1">
                <a:solidFill>
                  <a:schemeClr val="tx1"/>
                </a:solidFill>
              </a:rPr>
              <a:t>/</a:t>
            </a:r>
            <a:r>
              <a:rPr lang="zh-CN" altLang="en-US" b="1">
                <a:solidFill>
                  <a:schemeClr val="tx1"/>
                </a:solidFill>
              </a:rPr>
              <a:t>乡镇用户</a:t>
            </a:r>
            <a:r>
              <a:rPr lang="en-US" altLang="zh-CN" b="1">
                <a:solidFill>
                  <a:schemeClr val="tx1"/>
                </a:solidFill>
              </a:rPr>
              <a:t>/</a:t>
            </a:r>
            <a:r>
              <a:rPr lang="zh-CN" altLang="en-US" b="1">
                <a:solidFill>
                  <a:schemeClr val="tx1"/>
                </a:solidFill>
              </a:rPr>
              <a:t>残联用户</a:t>
            </a:r>
            <a:endParaRPr lang="zh-CN" altLang="en-US" b="1">
              <a:solidFill>
                <a:schemeClr val="tx1"/>
              </a:solidFill>
            </a:endParaRPr>
          </a:p>
        </p:txBody>
      </p:sp>
      <p:sp>
        <p:nvSpPr>
          <p:cNvPr id="19" name="文本框 18"/>
          <p:cNvSpPr txBox="1"/>
          <p:nvPr/>
        </p:nvSpPr>
        <p:spPr>
          <a:xfrm>
            <a:off x="1609725" y="2807335"/>
            <a:ext cx="800100" cy="306705"/>
          </a:xfrm>
          <a:prstGeom prst="rect">
            <a:avLst/>
          </a:prstGeom>
          <a:noFill/>
        </p:spPr>
        <p:txBody>
          <a:bodyPr wrap="square" rtlCol="0">
            <a:spAutoFit/>
          </a:bodyPr>
          <a:p>
            <a:r>
              <a:rPr lang="zh-CN" altLang="en-US" sz="1400" b="1"/>
              <a:t>访问</a:t>
            </a:r>
            <a:endParaRPr lang="zh-CN" altLang="en-US" sz="1400" b="1"/>
          </a:p>
        </p:txBody>
      </p:sp>
      <p:sp>
        <p:nvSpPr>
          <p:cNvPr id="21" name="文本框 20"/>
          <p:cNvSpPr txBox="1"/>
          <p:nvPr/>
        </p:nvSpPr>
        <p:spPr>
          <a:xfrm>
            <a:off x="3509010" y="2807335"/>
            <a:ext cx="710565" cy="306705"/>
          </a:xfrm>
          <a:prstGeom prst="rect">
            <a:avLst/>
          </a:prstGeom>
          <a:noFill/>
        </p:spPr>
        <p:txBody>
          <a:bodyPr wrap="square" rtlCol="0">
            <a:spAutoFit/>
          </a:bodyPr>
          <a:p>
            <a:r>
              <a:rPr lang="zh-CN" altLang="en-US" sz="1400" b="1"/>
              <a:t>操作</a:t>
            </a:r>
            <a:endParaRPr lang="zh-CN" altLang="en-US" sz="1400" b="1"/>
          </a:p>
        </p:txBody>
      </p:sp>
      <p:sp>
        <p:nvSpPr>
          <p:cNvPr id="22" name="文本框 21"/>
          <p:cNvSpPr txBox="1"/>
          <p:nvPr/>
        </p:nvSpPr>
        <p:spPr>
          <a:xfrm>
            <a:off x="5326380" y="2807335"/>
            <a:ext cx="918845" cy="306705"/>
          </a:xfrm>
          <a:prstGeom prst="rect">
            <a:avLst/>
          </a:prstGeom>
          <a:noFill/>
        </p:spPr>
        <p:txBody>
          <a:bodyPr wrap="square" rtlCol="0">
            <a:spAutoFit/>
          </a:bodyPr>
          <a:p>
            <a:r>
              <a:rPr lang="zh-CN" altLang="en-US" sz="1400" b="1"/>
              <a:t>业务办理</a:t>
            </a:r>
            <a:endParaRPr lang="zh-CN" altLang="en-US" sz="1400" b="1"/>
          </a:p>
        </p:txBody>
      </p:sp>
      <p:sp>
        <p:nvSpPr>
          <p:cNvPr id="23" name="下箭头 22"/>
          <p:cNvSpPr/>
          <p:nvPr/>
        </p:nvSpPr>
        <p:spPr>
          <a:xfrm>
            <a:off x="10124440" y="1595120"/>
            <a:ext cx="278130" cy="539750"/>
          </a:xfrm>
          <a:prstGeom prst="downArrow">
            <a:avLst/>
          </a:prstGeom>
          <a:solidFill>
            <a:srgbClr val="005DA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圆角矩形 23"/>
          <p:cNvSpPr/>
          <p:nvPr/>
        </p:nvSpPr>
        <p:spPr>
          <a:xfrm>
            <a:off x="8647430" y="2197735"/>
            <a:ext cx="3248025" cy="82423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tx1"/>
                </a:solidFill>
              </a:rPr>
              <a:t>全国残疾人两项补贴信息系统</a:t>
            </a:r>
            <a:endParaRPr lang="zh-CN" altLang="en-US" b="1">
              <a:solidFill>
                <a:schemeClr val="tx1"/>
              </a:solidFill>
            </a:endParaRPr>
          </a:p>
        </p:txBody>
      </p:sp>
      <p:sp>
        <p:nvSpPr>
          <p:cNvPr id="31" name="等腰三角形 30"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32" name="下箭头 31"/>
          <p:cNvSpPr/>
          <p:nvPr/>
        </p:nvSpPr>
        <p:spPr>
          <a:xfrm>
            <a:off x="10123805" y="4635500"/>
            <a:ext cx="278130" cy="539750"/>
          </a:xfrm>
          <a:prstGeom prst="downArrow">
            <a:avLst/>
          </a:prstGeom>
          <a:solidFill>
            <a:srgbClr val="005DA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圆角矩形 32"/>
          <p:cNvSpPr/>
          <p:nvPr/>
        </p:nvSpPr>
        <p:spPr>
          <a:xfrm>
            <a:off x="8638540" y="5299075"/>
            <a:ext cx="3248025" cy="82423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b="1">
                <a:solidFill>
                  <a:schemeClr val="tx1"/>
                </a:solidFill>
              </a:rPr>
              <a:t>返回受理结果（在线查询申请进度、申请结果）</a:t>
            </a:r>
            <a:endParaRPr lang="zh-CN" b="1">
              <a:solidFill>
                <a:schemeClr val="tx1"/>
              </a:solidFill>
            </a:endParaRPr>
          </a:p>
        </p:txBody>
      </p:sp>
      <p:sp>
        <p:nvSpPr>
          <p:cNvPr id="3" name="圆角矩形 2"/>
          <p:cNvSpPr/>
          <p:nvPr/>
        </p:nvSpPr>
        <p:spPr>
          <a:xfrm>
            <a:off x="8639175" y="3687445"/>
            <a:ext cx="3248025" cy="82423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tx1"/>
                </a:solidFill>
              </a:rPr>
              <a:t>受理残疾人两项补贴在线申请</a:t>
            </a:r>
            <a:endParaRPr lang="zh-CN" altLang="en-US" b="1">
              <a:solidFill>
                <a:schemeClr val="tx1"/>
              </a:solidFill>
            </a:endParaRPr>
          </a:p>
        </p:txBody>
      </p:sp>
      <p:sp>
        <p:nvSpPr>
          <p:cNvPr id="8" name="下箭头 7"/>
          <p:cNvSpPr/>
          <p:nvPr/>
        </p:nvSpPr>
        <p:spPr>
          <a:xfrm>
            <a:off x="10123805" y="3073400"/>
            <a:ext cx="278130" cy="539750"/>
          </a:xfrm>
          <a:prstGeom prst="downArrow">
            <a:avLst/>
          </a:prstGeom>
          <a:solidFill>
            <a:srgbClr val="005DA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6275070" y="1072515"/>
            <a:ext cx="912495" cy="505079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6557645" y="1666875"/>
            <a:ext cx="412750" cy="4092575"/>
          </a:xfrm>
          <a:prstGeom prst="rect">
            <a:avLst/>
          </a:prstGeom>
          <a:noFill/>
        </p:spPr>
        <p:txBody>
          <a:bodyPr wrap="square" rtlCol="0">
            <a:spAutoFit/>
          </a:bodyPr>
          <a:p>
            <a:r>
              <a:rPr lang="zh-CN" altLang="en-US" sz="2000" b="1">
                <a:solidFill>
                  <a:schemeClr val="tx1"/>
                </a:solidFill>
              </a:rPr>
              <a:t>两项补贴在线申请</a:t>
            </a:r>
            <a:r>
              <a:rPr lang="en-US" altLang="zh-CN" sz="2000" b="1">
                <a:solidFill>
                  <a:schemeClr val="tx1"/>
                </a:solidFill>
              </a:rPr>
              <a:t>\</a:t>
            </a:r>
            <a:r>
              <a:rPr lang="zh-CN" altLang="en-US" sz="2000" b="1">
                <a:solidFill>
                  <a:schemeClr val="tx1"/>
                </a:solidFill>
              </a:rPr>
              <a:t>上传材料</a:t>
            </a:r>
            <a:endParaRPr lang="zh-CN" altLang="en-US" sz="2000" b="1">
              <a:solidFill>
                <a:schemeClr val="tx1"/>
              </a:solidFill>
            </a:endParaRPr>
          </a:p>
        </p:txBody>
      </p:sp>
      <p:sp>
        <p:nvSpPr>
          <p:cNvPr id="34" name="右箭头 33"/>
          <p:cNvSpPr/>
          <p:nvPr/>
        </p:nvSpPr>
        <p:spPr>
          <a:xfrm>
            <a:off x="7351395" y="3130550"/>
            <a:ext cx="892810" cy="356870"/>
          </a:xfrm>
          <a:prstGeom prst="rightArrow">
            <a:avLst/>
          </a:prstGeom>
          <a:solidFill>
            <a:srgbClr val="2C60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34"/>
          <p:cNvSpPr txBox="1"/>
          <p:nvPr/>
        </p:nvSpPr>
        <p:spPr>
          <a:xfrm>
            <a:off x="7352030" y="2807335"/>
            <a:ext cx="918845" cy="306705"/>
          </a:xfrm>
          <a:prstGeom prst="rect">
            <a:avLst/>
          </a:prstGeom>
          <a:noFill/>
        </p:spPr>
        <p:txBody>
          <a:bodyPr wrap="square" rtlCol="0">
            <a:spAutoFit/>
          </a:bodyPr>
          <a:p>
            <a:r>
              <a:rPr lang="zh-CN" altLang="en-US" sz="1400" b="1"/>
              <a:t>业务处理</a:t>
            </a:r>
            <a:endParaRPr lang="zh-CN" altLang="en-US" sz="1400" b="1"/>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等腰三角形 15"/>
          <p:cNvSpPr/>
          <p:nvPr/>
        </p:nvSpPr>
        <p:spPr>
          <a:xfrm rot="-16200000" flipH="1">
            <a:off x="-1137914" y="4105474"/>
            <a:ext cx="10321085" cy="8045753"/>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等腰三角形 16"/>
          <p:cNvSpPr/>
          <p:nvPr/>
        </p:nvSpPr>
        <p:spPr>
          <a:xfrm rot="-5400000">
            <a:off x="3464560" y="4046220"/>
            <a:ext cx="9806305" cy="7649210"/>
          </a:xfrm>
          <a:prstGeom prst="triangle">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圆角矩形 55"/>
          <p:cNvSpPr/>
          <p:nvPr/>
        </p:nvSpPr>
        <p:spPr>
          <a:xfrm flipH="1">
            <a:off x="5507355" y="1646555"/>
            <a:ext cx="1177925" cy="1177925"/>
          </a:xfrm>
          <a:prstGeom prst="roundRect">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635" y="2955290"/>
            <a:ext cx="12191365" cy="922020"/>
          </a:xfrm>
          <a:prstGeom prst="rect">
            <a:avLst/>
          </a:prstGeom>
          <a:noFill/>
        </p:spPr>
        <p:txBody>
          <a:bodyPr wrap="square" rtlCol="0">
            <a:spAutoFit/>
          </a:bodyPr>
          <a:p>
            <a:pPr algn="ctr"/>
            <a:r>
              <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电脑端操作介绍</a:t>
            </a:r>
            <a:endPar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5501958" y="1714818"/>
            <a:ext cx="1188720" cy="1014730"/>
          </a:xfrm>
          <a:prstGeom prst="rect">
            <a:avLst/>
          </a:prstGeom>
          <a:noFill/>
        </p:spPr>
        <p:txBody>
          <a:bodyPr wrap="square" rtlCol="0">
            <a:spAutoFit/>
          </a:bodyPr>
          <a:p>
            <a:pPr algn="ctr"/>
            <a:r>
              <a:rPr lang="en-US" altLang="zh-CN" sz="6000">
                <a:solidFill>
                  <a:schemeClr val="bg1"/>
                </a:solidFill>
                <a:latin typeface="Arial Black" panose="020B0A04020102020204" charset="0"/>
                <a:ea typeface="+mj-ea"/>
                <a:cs typeface="Arial Black" panose="020B0A04020102020204" charset="0"/>
              </a:rPr>
              <a:t>2</a:t>
            </a:r>
            <a:endParaRPr lang="en-US" altLang="zh-CN" sz="6000">
              <a:solidFill>
                <a:schemeClr val="bg1"/>
              </a:solidFill>
              <a:latin typeface="Arial Black" panose="020B0A04020102020204" charset="0"/>
              <a:ea typeface="+mj-ea"/>
              <a:cs typeface="Arial Black" panose="020B0A04020102020204" charset="0"/>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8842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063765"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0" y="185420"/>
            <a:ext cx="1219200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3830955"/>
          </a:xfrm>
          <a:prstGeom prst="rect">
            <a:avLst/>
          </a:prstGeom>
          <a:noFill/>
        </p:spPr>
        <p:txBody>
          <a:bodyPr wrap="square" rtlCol="0" anchor="t">
            <a:spAutoFit/>
          </a:bodyPr>
          <a:p>
            <a:pPr>
              <a:lnSpc>
                <a:spcPct val="150000"/>
              </a:lnSpc>
            </a:pPr>
            <a:r>
              <a:rPr lang="zh-CN" altLang="en-US" b="1"/>
              <a:t>民政一体化政务服务平台：</a:t>
            </a:r>
            <a:endParaRPr lang="zh-CN" altLang="en-US" b="1"/>
          </a:p>
          <a:p>
            <a:pPr>
              <a:lnSpc>
                <a:spcPct val="150000"/>
              </a:lnSpc>
            </a:pPr>
            <a:r>
              <a:rPr lang="zh-CN" altLang="en-US"/>
              <a:t>残疾人</a:t>
            </a:r>
            <a:r>
              <a:rPr lang="en-US" altLang="zh-CN"/>
              <a:t>/</a:t>
            </a:r>
            <a:r>
              <a:rPr lang="zh-CN" altLang="en-US"/>
              <a:t>家属通过在电脑上访问民政一体化政务服务平台网址（https://zwfw.mca.gov.cn/）进行残疾人两项补贴在线申请。通过网上申请、网上上传资料实现残疾人两项补贴全程网办。（在平台办理业务的账号必须是由残疾人本人信息注册的）</a:t>
            </a:r>
            <a:endParaRPr lang="zh-CN" altLang="en-US"/>
          </a:p>
        </p:txBody>
      </p:sp>
      <p:pic>
        <p:nvPicPr>
          <p:cNvPr id="3" name="图片 2"/>
          <p:cNvPicPr>
            <a:picLocks noChangeAspect="1"/>
          </p:cNvPicPr>
          <p:nvPr/>
        </p:nvPicPr>
        <p:blipFill>
          <a:blip r:embed="rId1"/>
          <a:stretch>
            <a:fillRect/>
          </a:stretch>
        </p:blipFill>
        <p:spPr>
          <a:xfrm>
            <a:off x="3694430" y="1033780"/>
            <a:ext cx="8401685" cy="414464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8842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063765"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0" y="185420"/>
            <a:ext cx="1219200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5077460"/>
          </a:xfrm>
          <a:prstGeom prst="rect">
            <a:avLst/>
          </a:prstGeom>
          <a:noFill/>
        </p:spPr>
        <p:txBody>
          <a:bodyPr wrap="square" rtlCol="0" anchor="t">
            <a:spAutoFit/>
          </a:bodyPr>
          <a:p>
            <a:pPr>
              <a:lnSpc>
                <a:spcPct val="150000"/>
              </a:lnSpc>
            </a:pPr>
            <a:r>
              <a:rPr lang="zh-CN" altLang="en-US" b="1"/>
              <a:t>残疾人两项补贴全程网办：</a:t>
            </a:r>
            <a:endParaRPr lang="zh-CN" altLang="en-US" b="1"/>
          </a:p>
          <a:p>
            <a:pPr>
              <a:lnSpc>
                <a:spcPct val="150000"/>
              </a:lnSpc>
            </a:pPr>
            <a:r>
              <a:rPr lang="zh-CN"/>
              <a:t>在民政一体化政务服务平台首页搜索</a:t>
            </a:r>
            <a:r>
              <a:rPr lang="en-US" altLang="zh-CN"/>
              <a:t>“</a:t>
            </a:r>
            <a:r>
              <a:rPr lang="zh-CN" altLang="en-US"/>
              <a:t>残疾人两项补贴全程网办</a:t>
            </a:r>
            <a:r>
              <a:rPr lang="en-US" altLang="zh-CN"/>
              <a:t>”</a:t>
            </a:r>
            <a:r>
              <a:rPr lang="zh-CN" altLang="en-US"/>
              <a:t>，在搜索结果中点击</a:t>
            </a:r>
            <a:r>
              <a:rPr lang="en-US" altLang="zh-CN"/>
              <a:t>“</a:t>
            </a:r>
            <a:r>
              <a:rPr lang="zh-CN" altLang="en-US"/>
              <a:t>在线办理</a:t>
            </a:r>
            <a:r>
              <a:rPr lang="en-US" altLang="zh-CN"/>
              <a:t>”</a:t>
            </a:r>
            <a:r>
              <a:rPr lang="zh-CN" altLang="en-US"/>
              <a:t>按钮。</a:t>
            </a:r>
            <a:endParaRPr lang="zh-CN" altLang="en-US"/>
          </a:p>
          <a:p>
            <a:pPr>
              <a:lnSpc>
                <a:spcPct val="150000"/>
              </a:lnSpc>
            </a:pPr>
            <a:r>
              <a:rPr lang="zh-CN" altLang="en-US"/>
              <a:t>在</a:t>
            </a:r>
            <a:r>
              <a:rPr lang="en-US" altLang="zh-CN"/>
              <a:t>残疾人两项补贴申请全程网办</a:t>
            </a:r>
            <a:r>
              <a:rPr lang="zh-CN" altLang="en-US"/>
              <a:t>页面，选择残疾人户籍所在省份，进入补贴申请界面。</a:t>
            </a:r>
            <a:endParaRPr lang="zh-CN" altLang="en-US"/>
          </a:p>
          <a:p>
            <a:pPr>
              <a:lnSpc>
                <a:spcPct val="150000"/>
              </a:lnSpc>
            </a:pPr>
            <a:r>
              <a:rPr lang="zh-CN" altLang="en-US"/>
              <a:t>（注：如开通全程网办的省份名单中没有找到需要办理的省份，表示本省尚未开通残疾人两项补贴全程网办，需线下进行申请。）</a:t>
            </a:r>
            <a:endParaRPr lang="zh-CN" altLang="en-US"/>
          </a:p>
        </p:txBody>
      </p:sp>
      <p:pic>
        <p:nvPicPr>
          <p:cNvPr id="3" name="图片 2"/>
          <p:cNvPicPr>
            <a:picLocks noChangeAspect="1"/>
          </p:cNvPicPr>
          <p:nvPr/>
        </p:nvPicPr>
        <p:blipFill>
          <a:blip r:embed="rId1"/>
          <a:stretch>
            <a:fillRect/>
          </a:stretch>
        </p:blipFill>
        <p:spPr>
          <a:xfrm>
            <a:off x="3790950" y="826770"/>
            <a:ext cx="6717665" cy="4025900"/>
          </a:xfrm>
          <a:prstGeom prst="rect">
            <a:avLst/>
          </a:prstGeom>
        </p:spPr>
      </p:pic>
      <p:pic>
        <p:nvPicPr>
          <p:cNvPr id="8" name="图片 7"/>
          <p:cNvPicPr>
            <a:picLocks noChangeAspect="1"/>
          </p:cNvPicPr>
          <p:nvPr/>
        </p:nvPicPr>
        <p:blipFill>
          <a:blip r:embed="rId2"/>
          <a:stretch>
            <a:fillRect/>
          </a:stretch>
        </p:blipFill>
        <p:spPr>
          <a:xfrm>
            <a:off x="7233285" y="3492500"/>
            <a:ext cx="4860925" cy="328866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8842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063765"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0" y="185420"/>
            <a:ext cx="1219200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4246245"/>
          </a:xfrm>
          <a:prstGeom prst="rect">
            <a:avLst/>
          </a:prstGeom>
          <a:noFill/>
        </p:spPr>
        <p:txBody>
          <a:bodyPr wrap="square" rtlCol="0" anchor="t">
            <a:spAutoFit/>
          </a:bodyPr>
          <a:p>
            <a:pPr>
              <a:lnSpc>
                <a:spcPct val="150000"/>
              </a:lnSpc>
            </a:pPr>
            <a:r>
              <a:rPr lang="zh-CN" altLang="en-US" b="1"/>
              <a:t>申请两项补贴</a:t>
            </a:r>
            <a:r>
              <a:rPr lang="en-US" altLang="zh-CN" b="1"/>
              <a:t>-1</a:t>
            </a:r>
            <a:r>
              <a:rPr lang="zh-CN" altLang="en-US" b="1"/>
              <a:t>：</a:t>
            </a:r>
            <a:endParaRPr lang="zh-CN" altLang="en-US" b="1"/>
          </a:p>
          <a:p>
            <a:pPr>
              <a:lnSpc>
                <a:spcPct val="150000"/>
              </a:lnSpc>
            </a:pPr>
            <a:r>
              <a:rPr lang="zh-CN"/>
              <a:t>在</a:t>
            </a:r>
            <a:r>
              <a:rPr lang="zh-CN" altLang="en-US"/>
              <a:t>残疾人两项补贴全程网办</a:t>
            </a:r>
            <a:r>
              <a:rPr lang="zh-CN"/>
              <a:t>点击</a:t>
            </a:r>
            <a:r>
              <a:rPr lang="en-US" altLang="zh-CN"/>
              <a:t>“</a:t>
            </a:r>
            <a:r>
              <a:rPr lang="zh-CN" altLang="en-US"/>
              <a:t>申请补贴</a:t>
            </a:r>
            <a:r>
              <a:rPr lang="en-US" altLang="zh-CN"/>
              <a:t>”</a:t>
            </a:r>
            <a:r>
              <a:rPr lang="zh-CN" altLang="en-US"/>
              <a:t>按钮，填写残疾人用户身份信息和手机号，选择户籍所在市、区县、乡镇，点击确定进入申请材料界面。</a:t>
            </a:r>
            <a:endParaRPr lang="zh-CN" altLang="en-US"/>
          </a:p>
          <a:p>
            <a:pPr>
              <a:lnSpc>
                <a:spcPct val="150000"/>
              </a:lnSpc>
            </a:pPr>
            <a:r>
              <a:rPr lang="zh-CN" altLang="en-US"/>
              <a:t>（注：</a:t>
            </a:r>
            <a:r>
              <a:rPr lang="zh-CN" altLang="en-US">
                <a:sym typeface="+mn-ea"/>
              </a:rPr>
              <a:t>如残疾人身份证号码输入有误，或已经享受两项补贴，申请补贴时会自动弹出系统提示框。</a:t>
            </a:r>
            <a:r>
              <a:rPr lang="zh-CN" altLang="en-US"/>
              <a:t>）</a:t>
            </a:r>
            <a:endParaRPr lang="zh-CN" altLang="en-US"/>
          </a:p>
        </p:txBody>
      </p:sp>
      <p:pic>
        <p:nvPicPr>
          <p:cNvPr id="2" name="图片 1"/>
          <p:cNvPicPr>
            <a:picLocks noChangeAspect="1"/>
          </p:cNvPicPr>
          <p:nvPr/>
        </p:nvPicPr>
        <p:blipFill>
          <a:blip r:embed="rId1"/>
          <a:stretch>
            <a:fillRect/>
          </a:stretch>
        </p:blipFill>
        <p:spPr>
          <a:xfrm>
            <a:off x="3830955" y="909320"/>
            <a:ext cx="6104890" cy="3994785"/>
          </a:xfrm>
          <a:prstGeom prst="rect">
            <a:avLst/>
          </a:prstGeom>
        </p:spPr>
      </p:pic>
      <p:pic>
        <p:nvPicPr>
          <p:cNvPr id="9" name="图片 8"/>
          <p:cNvPicPr>
            <a:picLocks noChangeAspect="1"/>
          </p:cNvPicPr>
          <p:nvPr/>
        </p:nvPicPr>
        <p:blipFill>
          <a:blip r:embed="rId2"/>
          <a:stretch>
            <a:fillRect/>
          </a:stretch>
        </p:blipFill>
        <p:spPr>
          <a:xfrm>
            <a:off x="6773545" y="3761740"/>
            <a:ext cx="5130800" cy="298132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5.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9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92.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9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94.xml><?xml version="1.0" encoding="utf-8"?>
<p:tagLst xmlns:p="http://schemas.openxmlformats.org/presentationml/2006/main">
  <p:tag name="KSO_DOCER_TEMPLATE_OPEN_ONCE_MARK" val="1"/>
  <p:tag name="COMMONDATA" val="eyJjb3VudCI6NSwiaGRpZCI6IjgzM2QzNDE4YTk1ZTJjMWRjNjBlMDcwNjRmNzg0MWU4IiwidXNlckNvdW50Ijo1fQ=="/>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2578</Words>
  <Application>WPS 演示</Application>
  <PresentationFormat>宽屏</PresentationFormat>
  <Paragraphs>214</Paragraphs>
  <Slides>28</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28</vt:i4>
      </vt:variant>
    </vt:vector>
  </HeadingPairs>
  <TitlesOfParts>
    <vt:vector size="41" baseType="lpstr">
      <vt:lpstr>Arial</vt:lpstr>
      <vt:lpstr>宋体</vt:lpstr>
      <vt:lpstr>Wingdings</vt:lpstr>
      <vt:lpstr>微软雅黑</vt:lpstr>
      <vt:lpstr>Wingdings</vt:lpstr>
      <vt:lpstr>汉仪雅酷黑-65J</vt:lpstr>
      <vt:lpstr>汉仪雅酷黑 95W</vt:lpstr>
      <vt:lpstr>Arial Black</vt:lpstr>
      <vt:lpstr>文鼎晶栩粗黑</vt:lpstr>
      <vt:lpstr>Arial Unicode MS</vt:lpstr>
      <vt:lpstr>Calibri</vt:lpstr>
      <vt:lpstr>汉仪雅酷黑-95J</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何秀文</cp:lastModifiedBy>
  <cp:revision>186</cp:revision>
  <dcterms:created xsi:type="dcterms:W3CDTF">2019-06-19T02:08:00Z</dcterms:created>
  <dcterms:modified xsi:type="dcterms:W3CDTF">2022-05-13T00:41:17Z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KSOTemplateUUID">
    <vt:lpwstr>v1.0_mb_/yGvHcdj2ebUM14pDdYK8g==</vt:lpwstr>
  </property>
  <property fmtid="{D5CDD505-2E9C-101B-9397-08002B2CF9AE}" pid="4" name="ICV">
    <vt:lpwstr>F0476CE944FF4633A68D9330DA3EC7C3</vt:lpwstr>
  </property>
</Properties>
</file>